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43"/>
  </p:notesMasterIdLst>
  <p:sldIdLst>
    <p:sldId id="256" r:id="rId4"/>
    <p:sldId id="277" r:id="rId5"/>
    <p:sldId id="257" r:id="rId6"/>
    <p:sldId id="259" r:id="rId7"/>
    <p:sldId id="378" r:id="rId8"/>
    <p:sldId id="267" r:id="rId9"/>
    <p:sldId id="279" r:id="rId10"/>
    <p:sldId id="375" r:id="rId11"/>
    <p:sldId id="377" r:id="rId12"/>
    <p:sldId id="284" r:id="rId13"/>
    <p:sldId id="281" r:id="rId14"/>
    <p:sldId id="285" r:id="rId15"/>
    <p:sldId id="280" r:id="rId16"/>
    <p:sldId id="288" r:id="rId17"/>
    <p:sldId id="289" r:id="rId18"/>
    <p:sldId id="294" r:id="rId19"/>
    <p:sldId id="374" r:id="rId20"/>
    <p:sldId id="268" r:id="rId21"/>
    <p:sldId id="269" r:id="rId22"/>
    <p:sldId id="270" r:id="rId23"/>
    <p:sldId id="264" r:id="rId24"/>
    <p:sldId id="272" r:id="rId25"/>
    <p:sldId id="263" r:id="rId26"/>
    <p:sldId id="295" r:id="rId27"/>
    <p:sldId id="297" r:id="rId28"/>
    <p:sldId id="271" r:id="rId29"/>
    <p:sldId id="318" r:id="rId30"/>
    <p:sldId id="303" r:id="rId31"/>
    <p:sldId id="304" r:id="rId32"/>
    <p:sldId id="323" r:id="rId33"/>
    <p:sldId id="305" r:id="rId34"/>
    <p:sldId id="306" r:id="rId35"/>
    <p:sldId id="307" r:id="rId36"/>
    <p:sldId id="308" r:id="rId37"/>
    <p:sldId id="274" r:id="rId38"/>
    <p:sldId id="300" r:id="rId39"/>
    <p:sldId id="301" r:id="rId40"/>
    <p:sldId id="302" r:id="rId41"/>
    <p:sldId id="265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7F7F7"/>
    <a:srgbClr val="FBFAF5"/>
    <a:srgbClr val="FDFCF6"/>
    <a:srgbClr val="23201F"/>
    <a:srgbClr val="241E1E"/>
    <a:srgbClr val="5C5D5F"/>
    <a:srgbClr val="282425"/>
    <a:srgbClr val="282828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5388B-ACDE-47AF-A292-B187C13D6AF1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E6BBC-CB96-4C58-8A60-0FE9AF03E6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09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85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C438598-F39D-4909-9988-BA2324654AE4}" type="slidenum">
              <a:rPr lang="zh-CN" altLang="en-US" smtClean="0">
                <a:solidFill>
                  <a:prstClr val="black"/>
                </a:solidFill>
              </a:rPr>
              <a:t>37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43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7A763-9E3E-488F-A340-C873BE18E724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9DDC3-0DB4-4BF2-8197-64537953DA30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E9F12-FD6D-4C82-9A66-16034410E5CA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FBB2B-FBB0-4994-895D-2696D8114C89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4FA04-46B4-4408-832C-4DD9A2E4A317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84220E-F13F-4A18-BF0E-114EC5142F82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393C5-10FA-4D0C-BE9E-BA23A9C6D6DE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0F965-1E62-426D-A9F9-207B8D001CC6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24B9A-E67B-47CB-B980-D8EEF8A2F229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D84D4-853D-4B73-A06D-7CD6230002A7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9064B-CAB4-49BE-9164-65BD5C1DB0CE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E95E9-3ACC-459E-A47D-5F973DC548FB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7A32C-F3EC-4753-A9CC-0410CC870E4A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6C574-E5FD-48B9-9459-4A28B2C445AA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282A0-4899-4404-A6E7-F9EA5D265B96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6C744-4EA6-46A6-914A-20D843B0FEFC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34468-33D3-4399-AAF6-A418076F96BF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DB9A6-D4BF-4B8F-A250-119A823341F0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60E37-C18A-4207-9F3D-00258925D16D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FE3DD-F3EF-45FD-8FD8-9E290A0F12F0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77C86-973C-4B36-82C4-F9C51F15182B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C9D02-E801-483B-ABC5-C06399C79470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4F64A-0F54-436A-8B08-4EC52FB3A1B5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AB529-A5C8-4D98-99A2-9F87A7124011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7A763-9E3E-488F-A340-C873BE18E724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9DDC3-0DB4-4BF2-8197-64537953DA30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E9F12-FD6D-4C82-9A66-16034410E5CA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FBB2B-FBB0-4994-895D-2696D8114C89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4FA04-46B4-4408-832C-4DD9A2E4A317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84220E-F13F-4A18-BF0E-114EC5142F82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393C5-10FA-4D0C-BE9E-BA23A9C6D6DE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0F965-1E62-426D-A9F9-207B8D001CC6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24B9A-E67B-47CB-B980-D8EEF8A2F229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D84D4-853D-4B73-A06D-7CD6230002A7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9064B-CAB4-49BE-9164-65BD5C1DB0CE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E95E9-3ACC-459E-A47D-5F973DC548FB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7A32C-F3EC-4753-A9CC-0410CC870E4A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6C574-E5FD-48B9-9459-4A28B2C445AA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282A0-4899-4404-A6E7-F9EA5D265B96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6C744-4EA6-46A6-914A-20D843B0FEFC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34468-33D3-4399-AAF6-A418076F96BF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DB9A6-D4BF-4B8F-A250-119A823341F0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60E37-C18A-4207-9F3D-00258925D16D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FE3DD-F3EF-45FD-8FD8-9E290A0F12F0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77C86-973C-4B36-82C4-F9C51F15182B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C9D02-E801-483B-ABC5-C06399C79470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4F64A-0F54-436A-8B08-4EC52FB3A1B5}" type="datetime1">
              <a:rPr lang="zh-CN" altLang="en-US"/>
              <a:t>2017/3/2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AB529-A5C8-4D98-99A2-9F87A7124011}" type="slidenum">
              <a:rPr lang="zh-CN" altLang="en-US"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BF11C-2F8D-4F7B-9A41-405CFC36E9B2}" type="datetimeFigureOut">
              <a:rPr lang="zh-CN" altLang="en-US" smtClean="0"/>
              <a:t>2017/3/2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3B658-FCE0-4097-867A-B53D05F358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817269-A9B2-465A-B63F-CE70C9156EEE}" type="datetime1">
              <a:rPr lang="zh-CN" altLang="en-US">
                <a:latin typeface="Arial" panose="020B0604020202020204" pitchFamily="34" charset="0"/>
              </a:rPr>
              <a:t>2017/3/2</a:t>
            </a:fld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B858F6-E1C9-4366-98DB-DE77B08A785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817269-A9B2-465A-B63F-CE70C9156EEE}" type="datetime1">
              <a:rPr lang="zh-CN" altLang="en-US">
                <a:latin typeface="Arial" panose="020B0604020202020204" pitchFamily="34" charset="0"/>
              </a:rPr>
              <a:t>2017/3/2</a:t>
            </a:fld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B858F6-E1C9-4366-98DB-DE77B08A785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microsoft.com/office/2007/relationships/hdphoto" Target="../media/hdphoto1.wdp"/><Relationship Id="rId7" Type="http://schemas.openxmlformats.org/officeDocument/2006/relationships/image" Target="../media/image3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microsoft.com/office/2007/relationships/hdphoto" Target="../media/hdphoto1.wdp"/><Relationship Id="rId7" Type="http://schemas.openxmlformats.org/officeDocument/2006/relationships/image" Target="../media/image53.jpeg"/><Relationship Id="rId12" Type="http://schemas.openxmlformats.org/officeDocument/2006/relationships/image" Target="../media/image5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0" Type="http://schemas.openxmlformats.org/officeDocument/2006/relationships/image" Target="../media/image56.pn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openxmlformats.org/officeDocument/2006/relationships/image" Target="../media/image20.png"/><Relationship Id="rId12" Type="http://schemas.openxmlformats.org/officeDocument/2006/relationships/image" Target="../media/image80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0.pn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microsoft.com/office/2007/relationships/hdphoto" Target="../media/hdphoto1.wdp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microsoft.com/office/2007/relationships/hdphoto" Target="../media/hdphoto2.wdp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microsoft.com/office/2007/relationships/hdphoto" Target="../media/hdphoto1.wdp"/><Relationship Id="rId5" Type="http://schemas.openxmlformats.org/officeDocument/2006/relationships/image" Target="../media/image92.jpeg"/><Relationship Id="rId10" Type="http://schemas.openxmlformats.org/officeDocument/2006/relationships/image" Target="../media/image20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microsoft.com/office/2007/relationships/hdphoto" Target="../media/hdphoto1.wdp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0.jp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0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microsoft.com/office/2007/relationships/hdphoto" Target="../media/hdphoto1.wd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.png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microsoft.com/office/2007/relationships/hdphoto" Target="../media/hdphoto3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10" Type="http://schemas.microsoft.com/office/2007/relationships/hdphoto" Target="../media/hdphoto1.wdp"/><Relationship Id="rId4" Type="http://schemas.openxmlformats.org/officeDocument/2006/relationships/image" Target="../media/image99.pn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jpeg"/><Relationship Id="rId7" Type="http://schemas.openxmlformats.org/officeDocument/2006/relationships/image" Target="../media/image11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10" Type="http://schemas.microsoft.com/office/2007/relationships/hdphoto" Target="../media/hdphoto1.wdp"/><Relationship Id="rId4" Type="http://schemas.openxmlformats.org/officeDocument/2006/relationships/image" Target="../media/image115.pn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13" Type="http://schemas.microsoft.com/office/2007/relationships/hdphoto" Target="../media/hdphoto1.wdp"/><Relationship Id="rId3" Type="http://schemas.openxmlformats.org/officeDocument/2006/relationships/image" Target="../media/image100.jpg"/><Relationship Id="rId7" Type="http://schemas.openxmlformats.org/officeDocument/2006/relationships/image" Target="../media/image122.png"/><Relationship Id="rId12" Type="http://schemas.openxmlformats.org/officeDocument/2006/relationships/image" Target="../media/image2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jpeg"/><Relationship Id="rId9" Type="http://schemas.openxmlformats.org/officeDocument/2006/relationships/image" Target="../media/image12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microsoft.com/office/2007/relationships/hdphoto" Target="../media/hdphoto1.wdp"/><Relationship Id="rId3" Type="http://schemas.openxmlformats.org/officeDocument/2006/relationships/image" Target="../media/image127.png"/><Relationship Id="rId7" Type="http://schemas.openxmlformats.org/officeDocument/2006/relationships/image" Target="../media/image131.jpeg"/><Relationship Id="rId12" Type="http://schemas.openxmlformats.org/officeDocument/2006/relationships/image" Target="../media/image2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0.png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28.png"/><Relationship Id="rId9" Type="http://schemas.openxmlformats.org/officeDocument/2006/relationships/image" Target="../media/image100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jpe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microsoft.com/office/2007/relationships/hdphoto" Target="../media/hdphoto1.wdp"/><Relationship Id="rId4" Type="http://schemas.openxmlformats.org/officeDocument/2006/relationships/image" Target="../media/image135.pn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microsoft.com/office/2007/relationships/hdphoto" Target="../media/hdphoto1.wdp"/><Relationship Id="rId3" Type="http://schemas.openxmlformats.org/officeDocument/2006/relationships/image" Target="../media/image143.jpeg"/><Relationship Id="rId7" Type="http://schemas.openxmlformats.org/officeDocument/2006/relationships/image" Target="../media/image14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2.png"/><Relationship Id="rId7" Type="http://schemas.openxmlformats.org/officeDocument/2006/relationships/image" Target="../media/image20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94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-13648" y="3879166"/>
            <a:ext cx="12223111" cy="2018714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9901" y="4212911"/>
            <a:ext cx="10625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消费大数据创新应用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骆驼码   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59901" y="5008873"/>
            <a:ext cx="5147711" cy="635359"/>
            <a:chOff x="2059901" y="5008873"/>
            <a:chExt cx="5147711" cy="635359"/>
          </a:xfrm>
        </p:grpSpPr>
        <p:sp>
          <p:nvSpPr>
            <p:cNvPr id="7" name="文本框 6"/>
            <p:cNvSpPr txBox="1"/>
            <p:nvPr/>
          </p:nvSpPr>
          <p:spPr>
            <a:xfrm>
              <a:off x="2059901" y="5008873"/>
              <a:ext cx="514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一物一码智能营销大数据服务平台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9901" y="5336455"/>
              <a:ext cx="4527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uotuoma.com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2989"/>
          <a:stretch>
            <a:fillRect/>
          </a:stretch>
        </p:blipFill>
        <p:spPr>
          <a:xfrm>
            <a:off x="-101216" y="4177530"/>
            <a:ext cx="2306979" cy="1315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81849" y="1326523"/>
            <a:ext cx="342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丰谷酒业  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全民扫金条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百有奖！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33" y="2990836"/>
            <a:ext cx="3684496" cy="2679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37127" y="1622656"/>
            <a:ext cx="4984124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3559" y="1619490"/>
            <a:ext cx="4984124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2400" y="1622656"/>
            <a:ext cx="47136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月，骆驼码联合丰谷一经销商以及成都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家大蓉和连锁餐馆，进行消费者促销试点，消费者购买丰谷酒（丰谷酒王、丰谷特曲），开瓶可扫码获得话费，一个月下来，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家大蓉和综合销量同比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月增长</a:t>
            </a:r>
            <a:r>
              <a:rPr lang="zh-CN" altLang="en-US" sz="1400" dirty="0" smtClean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1400" dirty="0" smtClean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dirty="0" smtClean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rgbClr val="FE00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424461" y="3354060"/>
            <a:ext cx="4578396" cy="2407280"/>
            <a:chOff x="3224493" y="3383825"/>
            <a:chExt cx="5844237" cy="307284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160" y="4349025"/>
              <a:ext cx="1689100" cy="168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224493" y="6063801"/>
              <a:ext cx="2512059" cy="392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丰谷酒王销售增长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6572296" y="6058763"/>
              <a:ext cx="2496434" cy="392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丰谷特曲销售增长</a:t>
              </a: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5454024" y="3383825"/>
              <a:ext cx="1039813" cy="1023937"/>
            </a:xfrm>
            <a:prstGeom prst="ellipse">
              <a:avLst/>
            </a:prstGeom>
            <a:solidFill>
              <a:srgbClr val="66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 谷</a:t>
              </a:r>
            </a:p>
          </p:txBody>
        </p:sp>
        <p:pic>
          <p:nvPicPr>
            <p:cNvPr id="17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849" y="4371250"/>
              <a:ext cx="1982788" cy="1627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8" name="AutoShape 14"/>
            <p:cNvCxnSpPr>
              <a:cxnSpLocks noChangeShapeType="1"/>
              <a:endCxn id="17" idx="0"/>
            </p:cNvCxnSpPr>
            <p:nvPr/>
          </p:nvCxnSpPr>
          <p:spPr bwMode="auto">
            <a:xfrm rot="10800000" flipV="1">
              <a:off x="4296737" y="3877537"/>
              <a:ext cx="1163637" cy="493713"/>
            </a:xfrm>
            <a:prstGeom prst="bentConnector2">
              <a:avLst/>
            </a:prstGeom>
            <a:noFill/>
            <a:ln w="9525" cap="flat" cmpd="sng">
              <a:solidFill>
                <a:srgbClr val="969696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5"/>
            <p:cNvCxnSpPr>
              <a:cxnSpLocks noChangeShapeType="1"/>
              <a:stCxn id="16" idx="7"/>
            </p:cNvCxnSpPr>
            <p:nvPr/>
          </p:nvCxnSpPr>
          <p:spPr bwMode="auto">
            <a:xfrm>
              <a:off x="6506537" y="3896587"/>
              <a:ext cx="1319212" cy="509588"/>
            </a:xfrm>
            <a:prstGeom prst="bentConnector2">
              <a:avLst/>
            </a:prstGeom>
            <a:noFill/>
            <a:ln w="9525" cap="flat" cmpd="sng">
              <a:solidFill>
                <a:srgbClr val="969696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3869511" y="5018950"/>
              <a:ext cx="800477" cy="35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87.5%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7412811" y="4837975"/>
              <a:ext cx="800476" cy="589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zh-CN" altLang="en-US" sz="120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82.1%</a:t>
              </a:r>
            </a:p>
          </p:txBody>
        </p:sp>
        <p:sp>
          <p:nvSpPr>
            <p:cNvPr id="22" name="箭头 571"/>
            <p:cNvSpPr>
              <a:spLocks noChangeShapeType="1"/>
            </p:cNvSpPr>
            <p:nvPr/>
          </p:nvSpPr>
          <p:spPr bwMode="auto">
            <a:xfrm flipV="1">
              <a:off x="5708024" y="4888775"/>
              <a:ext cx="0" cy="701675"/>
            </a:xfrm>
            <a:prstGeom prst="line">
              <a:avLst/>
            </a:prstGeom>
            <a:noFill/>
            <a:ln w="76200" cmpd="sng">
              <a:solidFill>
                <a:srgbClr val="6699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箭头 571"/>
            <p:cNvSpPr>
              <a:spLocks noChangeShapeType="1"/>
            </p:cNvSpPr>
            <p:nvPr/>
          </p:nvSpPr>
          <p:spPr bwMode="auto">
            <a:xfrm flipH="1" flipV="1">
              <a:off x="6355724" y="4890362"/>
              <a:ext cx="6350" cy="712788"/>
            </a:xfrm>
            <a:prstGeom prst="line">
              <a:avLst/>
            </a:prstGeom>
            <a:noFill/>
            <a:ln w="76200" cap="flat" cmpd="sng">
              <a:solidFill>
                <a:schemeClr val="tx2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253983" y="1596453"/>
            <a:ext cx="4748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月，从消费者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促销的基础上增加了促销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员促销，促销员凡卖出一瓶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酒扫描消费者扫过的码即可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获得一定的积分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在积分商城兑换微信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红包、话费等，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此次转变成功促使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月销量同比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月增长</a:t>
            </a:r>
            <a:r>
              <a:rPr lang="zh-CN" altLang="en-US" sz="1400" dirty="0" smtClean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1400" dirty="0" smtClean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191340" y="3358007"/>
            <a:ext cx="4578396" cy="2407280"/>
            <a:chOff x="3224493" y="3383825"/>
            <a:chExt cx="5844237" cy="3072848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160" y="4349025"/>
              <a:ext cx="1689100" cy="168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3224493" y="6063801"/>
              <a:ext cx="2512059" cy="392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丰谷酒王销售增长</a:t>
              </a: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6572296" y="6058763"/>
              <a:ext cx="2496434" cy="392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丰谷特曲销售增长</a:t>
              </a: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5454024" y="3383825"/>
              <a:ext cx="1039813" cy="1023937"/>
            </a:xfrm>
            <a:prstGeom prst="ellipse">
              <a:avLst/>
            </a:prstGeom>
            <a:solidFill>
              <a:srgbClr val="66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 谷</a:t>
              </a:r>
            </a:p>
          </p:txBody>
        </p:sp>
        <p:pic>
          <p:nvPicPr>
            <p:cNvPr id="30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849" y="4371250"/>
              <a:ext cx="1982788" cy="1627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1" name="AutoShape 14"/>
            <p:cNvCxnSpPr>
              <a:cxnSpLocks noChangeShapeType="1"/>
              <a:endCxn id="30" idx="0"/>
            </p:cNvCxnSpPr>
            <p:nvPr/>
          </p:nvCxnSpPr>
          <p:spPr bwMode="auto">
            <a:xfrm rot="10800000" flipV="1">
              <a:off x="4296737" y="3877537"/>
              <a:ext cx="1163637" cy="493713"/>
            </a:xfrm>
            <a:prstGeom prst="bentConnector2">
              <a:avLst/>
            </a:prstGeom>
            <a:noFill/>
            <a:ln w="9525" cap="flat" cmpd="sng">
              <a:solidFill>
                <a:srgbClr val="969696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15"/>
            <p:cNvCxnSpPr>
              <a:cxnSpLocks noChangeShapeType="1"/>
              <a:stCxn id="29" idx="7"/>
            </p:cNvCxnSpPr>
            <p:nvPr/>
          </p:nvCxnSpPr>
          <p:spPr bwMode="auto">
            <a:xfrm>
              <a:off x="6506537" y="3896587"/>
              <a:ext cx="1319212" cy="509588"/>
            </a:xfrm>
            <a:prstGeom prst="bentConnector2">
              <a:avLst/>
            </a:prstGeom>
            <a:noFill/>
            <a:ln w="9525" cap="flat" cmpd="sng">
              <a:solidFill>
                <a:srgbClr val="969696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 Box 16"/>
            <p:cNvSpPr txBox="1">
              <a:spLocks noChangeArrowheads="1"/>
            </p:cNvSpPr>
            <p:nvPr/>
          </p:nvSpPr>
          <p:spPr bwMode="auto">
            <a:xfrm>
              <a:off x="3926805" y="5018950"/>
              <a:ext cx="685889" cy="35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5.1%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箭头 571"/>
            <p:cNvSpPr>
              <a:spLocks noChangeShapeType="1"/>
            </p:cNvSpPr>
            <p:nvPr/>
          </p:nvSpPr>
          <p:spPr bwMode="auto">
            <a:xfrm flipV="1">
              <a:off x="5708024" y="4888775"/>
              <a:ext cx="0" cy="701675"/>
            </a:xfrm>
            <a:prstGeom prst="line">
              <a:avLst/>
            </a:prstGeom>
            <a:noFill/>
            <a:ln w="76200" cmpd="sng">
              <a:solidFill>
                <a:srgbClr val="6699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箭头 571"/>
            <p:cNvSpPr>
              <a:spLocks noChangeShapeType="1"/>
            </p:cNvSpPr>
            <p:nvPr/>
          </p:nvSpPr>
          <p:spPr bwMode="auto">
            <a:xfrm flipH="1" flipV="1">
              <a:off x="6355724" y="4890362"/>
              <a:ext cx="6350" cy="712788"/>
            </a:xfrm>
            <a:prstGeom prst="line">
              <a:avLst/>
            </a:prstGeom>
            <a:noFill/>
            <a:ln w="76200" cap="flat" cmpd="sng">
              <a:solidFill>
                <a:schemeClr val="tx2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828057" y="1025573"/>
            <a:ext cx="5596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spcBef>
                <a:spcPct val="0"/>
              </a:spcBef>
            </a:pPr>
            <a:r>
              <a:rPr lang="zh-CN" altLang="zh-CN" sz="2000" b="1" dirty="0">
                <a:solidFill>
                  <a:srgbClr val="66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丰谷酒业</a:t>
            </a:r>
            <a:r>
              <a:rPr lang="zh-CN" altLang="zh-CN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，困局逆袭，行业“雾霾”中的一抹亮色！</a:t>
            </a:r>
          </a:p>
        </p:txBody>
      </p: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4506918" y="4633977"/>
            <a:ext cx="5373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7.3%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40" name="矩形 39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41" name="图片 40" descr="3"/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087156" y="890612"/>
            <a:ext cx="15382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赋</a:t>
            </a:r>
            <a:r>
              <a:rPr lang="zh-CN" altLang="en-US" dirty="0" smtClean="0">
                <a:ea typeface="微软雅黑" panose="020B0503020204020204" pitchFamily="34" charset="-122"/>
              </a:rPr>
              <a:t>码方式</a:t>
            </a:r>
            <a:endParaRPr lang="zh-CN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27165" y="1651299"/>
            <a:ext cx="10996550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前期丰谷采用盒装瓶口贴码的方式，后期全面更改赋码方式，瓶盖内激光打码</a:t>
            </a:r>
            <a:endParaRPr lang="zh-CN" altLang="zh-CN" sz="1600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4" name="矩形 13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 descr="3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389" y="3324251"/>
            <a:ext cx="1891023" cy="21551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8"/>
          <a:stretch>
            <a:fillRect/>
          </a:stretch>
        </p:blipFill>
        <p:spPr>
          <a:xfrm>
            <a:off x="2575775" y="3227924"/>
            <a:ext cx="1523233" cy="2251461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4942964" y="4401818"/>
            <a:ext cx="1845205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973169" y="3386154"/>
            <a:ext cx="3734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更改赋码方式后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1" r="24614"/>
          <a:stretch>
            <a:fillRect/>
          </a:stretch>
        </p:blipFill>
        <p:spPr>
          <a:xfrm>
            <a:off x="5454262" y="4932499"/>
            <a:ext cx="701039" cy="96996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575775" y="556861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lang="zh-CN" altLang="en-US" sz="16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图仅为示例</a:t>
            </a:r>
            <a:endParaRPr lang="zh-CN" altLang="zh-CN" sz="1600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776421" y="5580093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lang="zh-CN" altLang="en-US" sz="16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图为真实图片</a:t>
            </a:r>
            <a:endParaRPr lang="zh-CN" altLang="zh-CN" sz="1600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3" name="矩形 12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 descr="3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8299602" y="1884104"/>
            <a:ext cx="2575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电台广告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上下班时间播放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99602" y="3977035"/>
            <a:ext cx="25757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推广及运营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网（搜狐网、德阳新闻网）、微信公众号等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82662" y="981185"/>
            <a:ext cx="7116940" cy="5161284"/>
            <a:chOff x="1028116" y="1225884"/>
            <a:chExt cx="7116940" cy="5161284"/>
          </a:xfrm>
        </p:grpSpPr>
        <p:grpSp>
          <p:nvGrpSpPr>
            <p:cNvPr id="17" name="组合 16"/>
            <p:cNvGrpSpPr/>
            <p:nvPr/>
          </p:nvGrpSpPr>
          <p:grpSpPr>
            <a:xfrm>
              <a:off x="1029079" y="1225884"/>
              <a:ext cx="6549306" cy="2560602"/>
              <a:chOff x="3103419" y="308641"/>
              <a:chExt cx="8555401" cy="334493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3419" y="825973"/>
                <a:ext cx="3887948" cy="2827599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179" r="-317"/>
              <a:stretch>
                <a:fillRect/>
              </a:stretch>
            </p:blipFill>
            <p:spPr>
              <a:xfrm>
                <a:off x="7302623" y="825973"/>
                <a:ext cx="4356197" cy="2827599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3705948" y="308641"/>
                <a:ext cx="2575774" cy="402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活动海报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106760" y="308641"/>
                <a:ext cx="2575774" cy="402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成都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公交车身广告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6042" y="2768957"/>
                <a:ext cx="1179486" cy="884615"/>
              </a:xfrm>
              <a:prstGeom prst="rect">
                <a:avLst/>
              </a:prstGeom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sp>
          <p:nvSpPr>
            <p:cNvPr id="16" name="文本框 15"/>
            <p:cNvSpPr txBox="1"/>
            <p:nvPr/>
          </p:nvSpPr>
          <p:spPr>
            <a:xfrm>
              <a:off x="1083733" y="5940485"/>
              <a:ext cx="310610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户外广告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图为成都时代数码广场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569282" y="5971670"/>
              <a:ext cx="257577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电梯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116" y="3938302"/>
              <a:ext cx="3012160" cy="198930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706"/>
            <a:stretch>
              <a:fillRect/>
            </a:stretch>
          </p:blipFill>
          <p:spPr>
            <a:xfrm>
              <a:off x="4253913" y="3934326"/>
              <a:ext cx="3324471" cy="19770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82706" y="823685"/>
            <a:ext cx="5147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洽洽瓜子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“开袋扫码“   让世界充满快乐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22" y="2792428"/>
            <a:ext cx="6326912" cy="245956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7" name="矩形 6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 descr="3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292702" y="1939349"/>
            <a:ext cx="8899300" cy="1421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3" r="20913"/>
          <a:stretch/>
        </p:blipFill>
        <p:spPr>
          <a:xfrm>
            <a:off x="988578" y="1939349"/>
            <a:ext cx="1808923" cy="17200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26966" y="1956501"/>
            <a:ext cx="8324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月，洽洽瓜子准备投入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万红包金额来做新产品焦糖系列瓜子的促销活动，活动特色是采用“一物一码”的促销方式：消费者购买一袋洽洽瓜子，扫码可得红包，在实际应用中增加了消费者的好奇心，提升了销量。</a:t>
            </a:r>
            <a:r>
              <a:rPr lang="zh-CN" altLang="en-US" sz="1400" dirty="0">
                <a:ea typeface="微软雅黑" panose="020B0503020204020204" pitchFamily="34" charset="-122"/>
              </a:rPr>
              <a:t>据数据显示，洽洽瓜子用了一袋一码码上扫红包后，单日扫码量与日俱增。截止</a:t>
            </a:r>
            <a:r>
              <a:rPr lang="en-US" altLang="zh-CN" sz="1400" dirty="0"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ea typeface="微软雅黑" panose="020B0503020204020204" pitchFamily="34" charset="-122"/>
              </a:rPr>
              <a:t>月上旬，洽洽瓜子的单日扫码量超过</a:t>
            </a:r>
            <a:r>
              <a:rPr lang="en-US" altLang="zh-CN" sz="1400" dirty="0" smtClean="0"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万。洽洽瓜子老总看到销量飙升，立即又投入</a:t>
            </a:r>
            <a:r>
              <a:rPr lang="en-US" altLang="zh-CN" sz="1400" dirty="0" smtClean="0">
                <a:ea typeface="微软雅黑" panose="020B0503020204020204" pitchFamily="34" charset="-122"/>
              </a:rPr>
              <a:t>3000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万红包进行活动！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658455" y="754750"/>
            <a:ext cx="911951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 smtClean="0">
                <a:ea typeface="微软雅黑" panose="020B0503020204020204" pitchFamily="34" charset="-122"/>
              </a:rPr>
              <a:t>从</a:t>
            </a:r>
            <a:r>
              <a:rPr lang="en-US" altLang="zh-CN" dirty="0" smtClean="0">
                <a:ea typeface="微软雅黑" panose="020B0503020204020204" pitchFamily="34" charset="-122"/>
              </a:rPr>
              <a:t>300</a:t>
            </a:r>
            <a:r>
              <a:rPr lang="zh-CN" altLang="en-US" dirty="0" smtClean="0">
                <a:ea typeface="微软雅黑" panose="020B0503020204020204" pitchFamily="34" charset="-122"/>
              </a:rPr>
              <a:t>万红包预算直接增加到</a:t>
            </a:r>
            <a:r>
              <a:rPr lang="en-US" altLang="zh-CN" dirty="0" smtClean="0">
                <a:ea typeface="微软雅黑" panose="020B0503020204020204" pitchFamily="34" charset="-122"/>
              </a:rPr>
              <a:t>3000</a:t>
            </a:r>
            <a:r>
              <a:rPr lang="zh-CN" altLang="en-US" dirty="0" smtClean="0">
                <a:ea typeface="微软雅黑" panose="020B0503020204020204" pitchFamily="34" charset="-122"/>
              </a:rPr>
              <a:t>万！洽洽有礼，让世界充满快乐</a:t>
            </a:r>
            <a:endParaRPr lang="zh-CN" dirty="0"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" r="7641"/>
          <a:stretch/>
        </p:blipFill>
        <p:spPr>
          <a:xfrm>
            <a:off x="988578" y="4058604"/>
            <a:ext cx="1808923" cy="20112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64" y="3659376"/>
            <a:ext cx="5095699" cy="280263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7" name="矩形 16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8" name="图片 17" descr="3"/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2"/>
          <p:cNvSpPr>
            <a:spLocks noChangeArrowheads="1"/>
          </p:cNvSpPr>
          <p:nvPr/>
        </p:nvSpPr>
        <p:spPr bwMode="auto">
          <a:xfrm>
            <a:off x="4868659" y="2243406"/>
            <a:ext cx="2447925" cy="2447925"/>
          </a:xfrm>
          <a:prstGeom prst="ellipse">
            <a:avLst/>
          </a:prstGeom>
          <a:noFill/>
          <a:ln w="9525" cmpd="sng">
            <a:solidFill>
              <a:srgbClr val="ABCEEA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4192384" y="1524268"/>
            <a:ext cx="3854450" cy="3852863"/>
          </a:xfrm>
          <a:prstGeom prst="ellipse">
            <a:avLst/>
          </a:prstGeom>
          <a:noFill/>
          <a:ln w="19050" cmpd="sng">
            <a:solidFill>
              <a:schemeClr val="accent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7491209" y="2252931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7580109" y="2341831"/>
            <a:ext cx="485775" cy="4841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3" name="Oval 6"/>
          <p:cNvSpPr>
            <a:spLocks noChangeArrowheads="1"/>
          </p:cNvSpPr>
          <p:nvPr/>
        </p:nvSpPr>
        <p:spPr bwMode="auto">
          <a:xfrm>
            <a:off x="7078459" y="4530993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7170534" y="4621481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4113009" y="4060618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4201909" y="4151105"/>
            <a:ext cx="485775" cy="4841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4859134" y="1402670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1"/>
          <p:cNvSpPr>
            <a:spLocks noChangeArrowheads="1"/>
          </p:cNvSpPr>
          <p:nvPr/>
        </p:nvSpPr>
        <p:spPr bwMode="auto">
          <a:xfrm>
            <a:off x="4951209" y="1491570"/>
            <a:ext cx="482600" cy="4841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7748384" y="4858018"/>
            <a:ext cx="368300" cy="0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8138909" y="2602181"/>
            <a:ext cx="368300" cy="0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 flipV="1">
            <a:off x="3589134" y="4393199"/>
            <a:ext cx="533400" cy="4763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537137" y="1483632"/>
            <a:ext cx="1547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一体化方案</a:t>
            </a:r>
            <a:endParaRPr lang="zh-CN" sz="2000" b="1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4266256" y="1669369"/>
            <a:ext cx="539750" cy="1588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558009" y="2408506"/>
            <a:ext cx="1339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2000" b="1">
                <a:solidFill>
                  <a:srgbClr val="80808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latin typeface="微软雅黑" panose="020B0503020204020204" pitchFamily="34" charset="-122"/>
              </a:rPr>
              <a:t>公司简介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8278609" y="4672281"/>
            <a:ext cx="1619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dist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2000" b="1">
                <a:solidFill>
                  <a:srgbClr val="80808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</a:rPr>
              <a:t>行业案例</a:t>
            </a:r>
            <a:endParaRPr lang="zh-CN" dirty="0">
              <a:latin typeface="微软雅黑" panose="020B0503020204020204" pitchFamily="34" charset="-122"/>
            </a:endParaRP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2167311" y="4184918"/>
            <a:ext cx="1431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65B4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企业优势</a:t>
            </a:r>
            <a:endParaRPr lang="zh-CN" sz="2000" b="1" dirty="0">
              <a:solidFill>
                <a:srgbClr val="65B4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24" descr="5677983cb3552_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09" y="1900506"/>
            <a:ext cx="323850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68551" y="2897288"/>
            <a:ext cx="1078726" cy="888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87625" y="520783"/>
            <a:ext cx="190241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防窜溯源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14031" y="1020981"/>
            <a:ext cx="529677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/>
              <a:t>Channeling prevention and tracing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990500" y="2035688"/>
            <a:ext cx="11680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防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窜货智能化：全面检测商品流向动销状况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，窜货实时预警、统计报表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、智能监控渠道，让窜货截留无处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遁形。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6687" y="3465997"/>
            <a:ext cx="1303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物流追溯系统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976541" y="2897288"/>
            <a:ext cx="1078726" cy="888623"/>
            <a:chOff x="11099341" y="393683"/>
            <a:chExt cx="773866" cy="773866"/>
          </a:xfrm>
        </p:grpSpPr>
        <p:sp>
          <p:nvSpPr>
            <p:cNvPr id="15" name="矩形 14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 descr="3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349472" y="488360"/>
              <a:ext cx="258911" cy="276307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5976541" y="3432003"/>
            <a:ext cx="1078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905" y="4739590"/>
            <a:ext cx="986528" cy="746811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5047277" y="3262864"/>
            <a:ext cx="929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074766" y="2967629"/>
            <a:ext cx="1016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物流信息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55941" y="3302522"/>
            <a:ext cx="103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关联信息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肘形连接符 21"/>
          <p:cNvCxnSpPr>
            <a:stCxn id="7" idx="0"/>
            <a:endCxn id="13" idx="2"/>
          </p:cNvCxnSpPr>
          <p:nvPr/>
        </p:nvCxnSpPr>
        <p:spPr>
          <a:xfrm rot="5400000" flipH="1" flipV="1">
            <a:off x="2632202" y="2863879"/>
            <a:ext cx="953679" cy="2797745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118429" y="5528605"/>
            <a:ext cx="98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生产包装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04957" y="3938954"/>
            <a:ext cx="180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信息采集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450" y="4898399"/>
            <a:ext cx="878581" cy="630206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515354" y="5542673"/>
            <a:ext cx="98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994" y="4879410"/>
            <a:ext cx="842896" cy="663263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025151" y="5542673"/>
            <a:ext cx="98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>
            <a:endCxn id="26" idx="1"/>
          </p:cNvCxnSpPr>
          <p:nvPr/>
        </p:nvCxnSpPr>
        <p:spPr>
          <a:xfrm>
            <a:off x="2104957" y="5211041"/>
            <a:ext cx="530493" cy="2461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501882" y="5209811"/>
            <a:ext cx="530493" cy="2461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7107606" y="5537917"/>
            <a:ext cx="98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终端门店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6549917" y="5249424"/>
            <a:ext cx="633656" cy="1231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0766" y="4895958"/>
            <a:ext cx="667527" cy="623025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 flipV="1">
            <a:off x="7849270" y="5234338"/>
            <a:ext cx="633656" cy="1231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8401072" y="5537917"/>
            <a:ext cx="98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消费购买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肘形连接符 48"/>
          <p:cNvCxnSpPr>
            <a:stCxn id="45" idx="0"/>
            <a:endCxn id="15" idx="2"/>
          </p:cNvCxnSpPr>
          <p:nvPr/>
        </p:nvCxnSpPr>
        <p:spPr>
          <a:xfrm rot="16200000" flipV="1">
            <a:off x="7135194" y="3166622"/>
            <a:ext cx="1110047" cy="2348626"/>
          </a:xfrm>
          <a:prstGeom prst="bentConnector3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6593750" y="3981145"/>
            <a:ext cx="180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信息采集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3888" y="2867506"/>
            <a:ext cx="850450" cy="911560"/>
          </a:xfrm>
          <a:prstGeom prst="rect">
            <a:avLst/>
          </a:prstGeom>
        </p:spPr>
      </p:pic>
      <p:cxnSp>
        <p:nvCxnSpPr>
          <p:cNvPr id="53" name="直接箭头连接符 52"/>
          <p:cNvCxnSpPr>
            <a:stCxn id="15" idx="3"/>
            <a:endCxn id="51" idx="1"/>
          </p:cNvCxnSpPr>
          <p:nvPr/>
        </p:nvCxnSpPr>
        <p:spPr>
          <a:xfrm flipV="1">
            <a:off x="7055267" y="3323286"/>
            <a:ext cx="1308621" cy="18314"/>
          </a:xfrm>
          <a:prstGeom prst="straightConnector1">
            <a:avLst/>
          </a:prstGeom>
          <a:ln>
            <a:solidFill>
              <a:srgbClr val="65B4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363888" y="3838796"/>
            <a:ext cx="98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9232123" y="3339815"/>
            <a:ext cx="629329" cy="1784"/>
          </a:xfrm>
          <a:prstGeom prst="straightConnector1">
            <a:avLst/>
          </a:prstGeom>
          <a:ln>
            <a:solidFill>
              <a:srgbClr val="65B4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4579" y="2821186"/>
            <a:ext cx="1086257" cy="957880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9929946" y="3819909"/>
            <a:ext cx="98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输出报表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1290" y="4881787"/>
            <a:ext cx="715314" cy="653586"/>
          </a:xfrm>
          <a:prstGeom prst="rect">
            <a:avLst/>
          </a:prstGeom>
        </p:spPr>
      </p:pic>
      <p:cxnSp>
        <p:nvCxnSpPr>
          <p:cNvPr id="48" name="直接箭头连接符 47"/>
          <p:cNvCxnSpPr/>
          <p:nvPr/>
        </p:nvCxnSpPr>
        <p:spPr>
          <a:xfrm flipV="1">
            <a:off x="4984168" y="5248193"/>
            <a:ext cx="633656" cy="1231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624044" y="5546115"/>
            <a:ext cx="98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经销商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9148" y="4887975"/>
            <a:ext cx="722116" cy="640367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061014" y="3150465"/>
            <a:ext cx="1226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上海千帆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3" name="矩形 12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 descr="3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568215" y="754858"/>
            <a:ext cx="315569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高参与率，有效促销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07226" y="1242281"/>
            <a:ext cx="367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high participation rate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25773" y="2062590"/>
            <a:ext cx="10212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参与率高，促销拉动效果好，服务近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300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家客户，大量大中型客户验证，销售普遍增长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%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以上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4993" y="4030234"/>
            <a:ext cx="20402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康师傅面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新品</a:t>
            </a:r>
            <a:r>
              <a:rPr lang="zh-CN" altLang="en-US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2016</a:t>
            </a:r>
            <a:r>
              <a:rPr lang="zh-CN" altLang="en-US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月份开始做零售便利店的促销活动，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已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掌控新的零售便利店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260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多万，华中地区的月销量提升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50%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以上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00" y="3088528"/>
            <a:ext cx="1056714" cy="69698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16697" y="2934415"/>
            <a:ext cx="20529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洽洽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食品每天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的消费者扫码量达到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多万，促销费用预算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2016</a:t>
            </a:r>
            <a:r>
              <a:rPr lang="zh-CN" altLang="en-US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初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230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万到次月增加到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3000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万，年底年货节又追加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3000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万预算</a:t>
            </a:r>
            <a:endParaRPr lang="zh-CN" altLang="en-US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95" y="4696795"/>
            <a:ext cx="1218879" cy="489210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129385" y="2925073"/>
            <a:ext cx="0" cy="25559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342404" y="2925073"/>
            <a:ext cx="0" cy="25559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437926" y="4003675"/>
            <a:ext cx="22602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2016</a:t>
            </a:r>
            <a:r>
              <a:rPr lang="zh-CN" altLang="en-US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年：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河南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富平春酒春节做一码多扫活动卖断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次货；东莞永益食品（凤球唛）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月份卖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断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次货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；正大</a:t>
            </a:r>
            <a:r>
              <a:rPr lang="zh-CN" altLang="en-US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肉食上半年</a:t>
            </a:r>
            <a:r>
              <a:rPr lang="zh-CN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销量拉动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40.12%</a:t>
            </a:r>
            <a:endParaRPr lang="zh-CN" altLang="en-US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3" t="17887" r="32130" b="41549"/>
          <a:stretch>
            <a:fillRect/>
          </a:stretch>
        </p:blipFill>
        <p:spPr>
          <a:xfrm>
            <a:off x="5674422" y="2896804"/>
            <a:ext cx="902061" cy="8045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9" r="12061" b="30913"/>
          <a:stretch>
            <a:fillRect/>
          </a:stretch>
        </p:blipFill>
        <p:spPr>
          <a:xfrm>
            <a:off x="6606860" y="2925072"/>
            <a:ext cx="808163" cy="7480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21"/>
          <a:stretch>
            <a:fillRect/>
          </a:stretch>
        </p:blipFill>
        <p:spPr>
          <a:xfrm>
            <a:off x="6374147" y="3673079"/>
            <a:ext cx="362394" cy="234393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7774362" y="2921078"/>
            <a:ext cx="0" cy="25559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895642" y="2896804"/>
            <a:ext cx="30385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东方雨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虹</a:t>
            </a:r>
            <a:r>
              <a:rPr lang="en-US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2016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年上半年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50%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多销售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增长</a:t>
            </a:r>
            <a:r>
              <a:rPr lang="en-US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丰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谷酒业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2015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月份针对餐饮促销拉动销量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87.5</a:t>
            </a:r>
            <a:r>
              <a:rPr lang="en-US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%;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四川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天味目前掌控了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多万的厨师会员，该数据还在不断的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增长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重庆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飞亚实业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2015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用骆驼码在感恩节那月针对厨师会员搞了个“感恩有你”的双倍积分活动，当月的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业绩</a:t>
            </a:r>
            <a:r>
              <a:rPr lang="zh-CN" altLang="en-US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</a:t>
            </a:r>
            <a:r>
              <a:rPr lang="zh-CN" altLang="zh-CN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增长了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5.37</a:t>
            </a:r>
            <a:r>
              <a:rPr lang="zh-CN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倍</a:t>
            </a:r>
            <a:r>
              <a:rPr lang="en-US" altLang="zh-CN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......</a:t>
            </a:r>
            <a:endParaRPr lang="zh-CN" altLang="zh-CN" sz="12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63"/>
          <a:stretch>
            <a:fillRect/>
          </a:stretch>
        </p:blipFill>
        <p:spPr>
          <a:xfrm>
            <a:off x="8073784" y="5086936"/>
            <a:ext cx="481220" cy="29720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0"/>
          <a:srcRect r="69033" b="-7949"/>
          <a:stretch>
            <a:fillRect/>
          </a:stretch>
        </p:blipFill>
        <p:spPr>
          <a:xfrm>
            <a:off x="8769935" y="4980761"/>
            <a:ext cx="481888" cy="50955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7" t="22113" r="9302" b="22450"/>
          <a:stretch>
            <a:fillRect/>
          </a:stretch>
        </p:blipFill>
        <p:spPr>
          <a:xfrm>
            <a:off x="10204988" y="5104163"/>
            <a:ext cx="496667" cy="26275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169" y="5007913"/>
            <a:ext cx="455251" cy="45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3" name="矩形 12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 descr="3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417110" y="738101"/>
            <a:ext cx="34166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国内最放心的促销平台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9181" y="1267546"/>
            <a:ext cx="537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most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safe promotion platform in China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660632" y="2536521"/>
            <a:ext cx="1375246" cy="1375246"/>
            <a:chOff x="1285599" y="2519434"/>
            <a:chExt cx="1764406" cy="1764406"/>
          </a:xfrm>
          <a:solidFill>
            <a:srgbClr val="65B446"/>
          </a:solidFill>
        </p:grpSpPr>
        <p:sp>
          <p:nvSpPr>
            <p:cNvPr id="24" name="椭圆 23"/>
            <p:cNvSpPr/>
            <p:nvPr/>
          </p:nvSpPr>
          <p:spPr>
            <a:xfrm>
              <a:off x="1285599" y="2519434"/>
              <a:ext cx="1764406" cy="17644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DFDFDF"/>
                </a:clrFrom>
                <a:clrTo>
                  <a:srgbClr val="DFDFD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1136" y="2949920"/>
              <a:ext cx="957943" cy="858356"/>
            </a:xfrm>
            <a:prstGeom prst="rect">
              <a:avLst/>
            </a:prstGeom>
            <a:grpFill/>
          </p:spPr>
        </p:pic>
      </p:grpSp>
      <p:sp>
        <p:nvSpPr>
          <p:cNvPr id="25" name="文本框 24"/>
          <p:cNvSpPr txBox="1"/>
          <p:nvPr/>
        </p:nvSpPr>
        <p:spPr>
          <a:xfrm>
            <a:off x="1264524" y="4720536"/>
            <a:ext cx="2257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账户资金出入明细、对账单有根有据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多重安全机制，保障资金万无一失。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178851" y="2515215"/>
            <a:ext cx="1375246" cy="1375246"/>
            <a:chOff x="4135921" y="2627759"/>
            <a:chExt cx="1375246" cy="1375246"/>
          </a:xfrm>
        </p:grpSpPr>
        <p:sp>
          <p:nvSpPr>
            <p:cNvPr id="31" name="椭圆 30"/>
            <p:cNvSpPr/>
            <p:nvPr/>
          </p:nvSpPr>
          <p:spPr>
            <a:xfrm>
              <a:off x="4135921" y="2627759"/>
              <a:ext cx="1375246" cy="1375246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DFDFDF"/>
                </a:clrFrom>
                <a:clrTo>
                  <a:srgbClr val="DFDFD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16671" y="2924659"/>
              <a:ext cx="778252" cy="770016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3781834" y="4720536"/>
            <a:ext cx="2205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智能防盗扫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监测管控系统，解决盗扫发现难、追踪难、止损难的三大难题。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652100" y="2515215"/>
            <a:ext cx="1375246" cy="1375246"/>
            <a:chOff x="6643514" y="2627759"/>
            <a:chExt cx="1375246" cy="1375246"/>
          </a:xfrm>
          <a:solidFill>
            <a:srgbClr val="FC8B15"/>
          </a:solidFill>
        </p:grpSpPr>
        <p:sp>
          <p:nvSpPr>
            <p:cNvPr id="33" name="椭圆 32"/>
            <p:cNvSpPr/>
            <p:nvPr/>
          </p:nvSpPr>
          <p:spPr>
            <a:xfrm>
              <a:off x="6643514" y="2627759"/>
              <a:ext cx="1375246" cy="13752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DFDFDF"/>
                </a:clrFrom>
                <a:clrTo>
                  <a:srgbClr val="DFDFD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20376" y="2991215"/>
              <a:ext cx="680425" cy="690947"/>
            </a:xfrm>
            <a:prstGeom prst="rect">
              <a:avLst/>
            </a:prstGeom>
            <a:grpFill/>
          </p:spPr>
        </p:pic>
      </p:grpSp>
      <p:sp>
        <p:nvSpPr>
          <p:cNvPr id="37" name="文本框 36"/>
          <p:cNvSpPr txBox="1"/>
          <p:nvPr/>
        </p:nvSpPr>
        <p:spPr>
          <a:xfrm>
            <a:off x="6375713" y="4720536"/>
            <a:ext cx="1969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稳定的电信级数据处理能力，采用集群方式，轻松应对高并发状况。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9125349" y="2515214"/>
            <a:ext cx="1375246" cy="1375246"/>
            <a:chOff x="9125349" y="2627758"/>
            <a:chExt cx="1375246" cy="1375246"/>
          </a:xfrm>
        </p:grpSpPr>
        <p:sp>
          <p:nvSpPr>
            <p:cNvPr id="34" name="椭圆 33"/>
            <p:cNvSpPr/>
            <p:nvPr/>
          </p:nvSpPr>
          <p:spPr>
            <a:xfrm>
              <a:off x="9125349" y="2627758"/>
              <a:ext cx="1375246" cy="1375246"/>
            </a:xfrm>
            <a:prstGeom prst="ellipse">
              <a:avLst/>
            </a:prstGeom>
            <a:solidFill>
              <a:srgbClr val="FE0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DFDFDF"/>
                </a:clrFrom>
                <a:clrTo>
                  <a:srgbClr val="DFDFD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275" y="3010635"/>
              <a:ext cx="541752" cy="552923"/>
            </a:xfrm>
            <a:prstGeom prst="rect">
              <a:avLst/>
            </a:prstGeom>
          </p:spPr>
        </p:pic>
      </p:grpSp>
      <p:sp>
        <p:nvSpPr>
          <p:cNvPr id="39" name="文本框 38"/>
          <p:cNvSpPr txBox="1"/>
          <p:nvPr/>
        </p:nvSpPr>
        <p:spPr>
          <a:xfrm>
            <a:off x="8811721" y="4725627"/>
            <a:ext cx="2212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平台奖品和下单接口直接打通，微信红包接口同腾讯团队组群监控等。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37777" y="4200315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资金安全有保障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13381" y="4186241"/>
            <a:ext cx="1210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智能防盗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33633" y="4200315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超强数据处理能力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004946" y="4186241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奖品资源接口稳定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2"/>
          <p:cNvSpPr>
            <a:spLocks noChangeArrowheads="1"/>
          </p:cNvSpPr>
          <p:nvPr/>
        </p:nvSpPr>
        <p:spPr bwMode="auto">
          <a:xfrm>
            <a:off x="4868659" y="2243406"/>
            <a:ext cx="2447925" cy="2447925"/>
          </a:xfrm>
          <a:prstGeom prst="ellipse">
            <a:avLst/>
          </a:prstGeom>
          <a:noFill/>
          <a:ln w="9525" cmpd="sng">
            <a:solidFill>
              <a:srgbClr val="ABCEEA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4192384" y="1524268"/>
            <a:ext cx="3854450" cy="3852863"/>
          </a:xfrm>
          <a:prstGeom prst="ellipse">
            <a:avLst/>
          </a:prstGeom>
          <a:noFill/>
          <a:ln w="19050" cmpd="sng">
            <a:solidFill>
              <a:schemeClr val="accent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7491209" y="2252931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7580109" y="2341831"/>
            <a:ext cx="485775" cy="4841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3" name="Oval 6"/>
          <p:cNvSpPr>
            <a:spLocks noChangeArrowheads="1"/>
          </p:cNvSpPr>
          <p:nvPr/>
        </p:nvSpPr>
        <p:spPr bwMode="auto">
          <a:xfrm>
            <a:off x="7078459" y="4530993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7170534" y="4621481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4113009" y="4060618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4201909" y="4151105"/>
            <a:ext cx="485775" cy="4841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4859134" y="1402670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1"/>
          <p:cNvSpPr>
            <a:spLocks noChangeArrowheads="1"/>
          </p:cNvSpPr>
          <p:nvPr/>
        </p:nvSpPr>
        <p:spPr bwMode="auto">
          <a:xfrm>
            <a:off x="4951209" y="1491570"/>
            <a:ext cx="482600" cy="4841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7748384" y="4858018"/>
            <a:ext cx="368300" cy="0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8138909" y="2602181"/>
            <a:ext cx="368300" cy="0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 flipV="1">
            <a:off x="3589134" y="4393199"/>
            <a:ext cx="533400" cy="4763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2537137" y="1483632"/>
            <a:ext cx="1547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一体化方案</a:t>
            </a:r>
            <a:endParaRPr lang="zh-CN" sz="2000" b="1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4266256" y="1669369"/>
            <a:ext cx="539750" cy="1588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8558009" y="2408506"/>
            <a:ext cx="15090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65B4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骆驼</a:t>
            </a:r>
            <a:r>
              <a:rPr lang="zh-CN" altLang="en-US" sz="2000" b="1" dirty="0" smtClean="0">
                <a:solidFill>
                  <a:srgbClr val="65B4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zh-CN" sz="2000" b="1" dirty="0" smtClean="0">
                <a:solidFill>
                  <a:srgbClr val="65B4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sz="2000" b="1" dirty="0">
              <a:solidFill>
                <a:srgbClr val="65B4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8278609" y="4672281"/>
            <a:ext cx="1619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</a:t>
            </a:r>
            <a:r>
              <a:rPr lang="zh-CN" altLang="en-US" sz="2000" b="1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sz="2000" b="1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2167311" y="4184918"/>
            <a:ext cx="1431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企业优势</a:t>
            </a:r>
            <a:endParaRPr lang="zh-CN" sz="2000" b="1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icture 24" descr="5677983cb3552_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09" y="1900506"/>
            <a:ext cx="323850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32" y="2033402"/>
            <a:ext cx="3841918" cy="3841918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6428935" y="2490782"/>
            <a:ext cx="2996419" cy="1856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3" name="矩形 12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 descr="3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570527" y="702785"/>
            <a:ext cx="512877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直接掌控消费者、渠道、终端数据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6762" y="1221720"/>
            <a:ext cx="537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Member data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9001" y="2223924"/>
            <a:ext cx="49755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kern="1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掌握基础消费者、促销员、终端海量用户数据</a:t>
            </a:r>
            <a:endParaRPr lang="en-US" altLang="zh-CN" sz="1600" b="1" kern="1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全面</a:t>
            </a:r>
            <a:r>
              <a:rPr lang="zh-CN" altLang="zh-CN" sz="1600" kern="1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获取掌握目标消费群体的详细消费信息，包括手机号码、消费位置、消费时间、消费频率以及消费能力及更多消费者</a:t>
            </a:r>
            <a:r>
              <a:rPr lang="zh-CN" altLang="zh-CN" sz="1600" kern="1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画像</a:t>
            </a:r>
            <a:endParaRPr lang="en-US" altLang="zh-CN" sz="1600" kern="1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kern="1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精准数据分析</a:t>
            </a:r>
            <a:endParaRPr lang="en-US" altLang="zh-CN" sz="1600" b="1" kern="1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lang="zh-CN" altLang="zh-CN" sz="1600" kern="1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企业的精准二次营销提供大数据决策支持</a:t>
            </a:r>
            <a:r>
              <a:rPr lang="zh-CN" altLang="zh-CN" sz="1600" kern="1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1600" kern="1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指引作战方针，</a:t>
            </a:r>
            <a:r>
              <a:rPr lang="zh-CN" altLang="zh-CN" sz="1600" kern="1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大幅度</a:t>
            </a:r>
            <a:r>
              <a:rPr lang="zh-CN" altLang="zh-CN" sz="1600" kern="1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降低企业营销</a:t>
            </a:r>
            <a:r>
              <a:rPr lang="zh-CN" altLang="zh-CN" sz="1600" kern="1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成本</a:t>
            </a:r>
            <a:endParaRPr lang="zh-CN" altLang="zh-CN" sz="1600" kern="1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47" y="2490782"/>
            <a:ext cx="3013376" cy="187020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79" y="3438516"/>
            <a:ext cx="3193971" cy="3193971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386" y="4572000"/>
            <a:ext cx="2017156" cy="101287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386" y="4313543"/>
            <a:ext cx="2017156" cy="991865"/>
          </a:xfrm>
          <a:prstGeom prst="rect">
            <a:avLst/>
          </a:prstGeom>
        </p:spPr>
      </p:pic>
      <p:sp>
        <p:nvSpPr>
          <p:cNvPr id="75" name="椭圆 74"/>
          <p:cNvSpPr/>
          <p:nvPr/>
        </p:nvSpPr>
        <p:spPr>
          <a:xfrm>
            <a:off x="886263" y="5078437"/>
            <a:ext cx="914400" cy="914400"/>
          </a:xfrm>
          <a:prstGeom prst="ellipse">
            <a:avLst/>
          </a:prstGeom>
          <a:solidFill>
            <a:srgbClr val="65BD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128748" y="5078437"/>
            <a:ext cx="914400" cy="914400"/>
          </a:xfrm>
          <a:prstGeom prst="ellipse">
            <a:avLst/>
          </a:prstGeom>
          <a:solidFill>
            <a:srgbClr val="0094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3371233" y="5078437"/>
            <a:ext cx="914400" cy="914400"/>
          </a:xfrm>
          <a:prstGeom prst="ellipse">
            <a:avLst/>
          </a:prstGeom>
          <a:solidFill>
            <a:srgbClr val="4259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4613718" y="5078437"/>
            <a:ext cx="914400" cy="914400"/>
          </a:xfrm>
          <a:prstGeom prst="ellipse">
            <a:avLst/>
          </a:prstGeom>
          <a:solidFill>
            <a:srgbClr val="FF941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9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5121" y="5283296"/>
            <a:ext cx="348548" cy="506437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10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6909" y="5276844"/>
            <a:ext cx="402047" cy="489449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1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2903" y="5287588"/>
            <a:ext cx="515094" cy="51509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12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7921" y="5344122"/>
            <a:ext cx="650151" cy="40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50" y="4115798"/>
            <a:ext cx="3202832" cy="167104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819891" y="655690"/>
            <a:ext cx="231416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 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84156" y="1117355"/>
            <a:ext cx="4185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data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500862" y="3102219"/>
            <a:ext cx="802229" cy="802229"/>
          </a:xfrm>
          <a:prstGeom prst="ellipse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500862" y="4069687"/>
            <a:ext cx="802229" cy="802229"/>
          </a:xfrm>
          <a:prstGeom prst="ellipse">
            <a:avLst/>
          </a:prstGeom>
          <a:solidFill>
            <a:srgbClr val="42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500862" y="5065292"/>
            <a:ext cx="802229" cy="802229"/>
          </a:xfrm>
          <a:prstGeom prst="ellipse">
            <a:avLst/>
          </a:prstGeom>
          <a:solidFill>
            <a:srgbClr val="FF9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500862" y="2150592"/>
            <a:ext cx="802229" cy="802229"/>
            <a:chOff x="5554290" y="2346249"/>
            <a:chExt cx="604910" cy="604910"/>
          </a:xfrm>
        </p:grpSpPr>
        <p:sp>
          <p:nvSpPr>
            <p:cNvPr id="19" name="椭圆 18"/>
            <p:cNvSpPr/>
            <p:nvPr/>
          </p:nvSpPr>
          <p:spPr>
            <a:xfrm>
              <a:off x="5554290" y="2346249"/>
              <a:ext cx="604910" cy="604910"/>
            </a:xfrm>
            <a:prstGeom prst="ellipse">
              <a:avLst/>
            </a:prstGeom>
            <a:solidFill>
              <a:srgbClr val="65BD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FDFDF"/>
                </a:clrFrom>
                <a:clrTo>
                  <a:srgbClr val="DFDFD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90225" y="2485712"/>
              <a:ext cx="361175" cy="325983"/>
            </a:xfrm>
            <a:prstGeom prst="rect">
              <a:avLst/>
            </a:prstGeom>
          </p:spPr>
        </p:pic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6093" y="3295034"/>
            <a:ext cx="584034" cy="4524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2938" y="4217520"/>
            <a:ext cx="472843" cy="41011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0824" y="5237366"/>
            <a:ext cx="422909" cy="42045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457070" y="2203071"/>
            <a:ext cx="499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消费人群画像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来访人群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，精准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解读，洞悉消费特征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71137" y="2525555"/>
            <a:ext cx="5205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对消费者性别、年龄、行业、偏好、消费能力等进行统计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71137" y="3213468"/>
            <a:ext cx="499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作战沙盘 指引作战方针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85204" y="3535952"/>
            <a:ext cx="5205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销售区域一目了然，远程查看，掌控全局，分清敌我态势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45" name="矩形 44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46" name="图片 45" descr="3"/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936638" y="1878113"/>
            <a:ext cx="3038478" cy="2717183"/>
            <a:chOff x="731664" y="1611585"/>
            <a:chExt cx="3038478" cy="2717183"/>
          </a:xfrm>
        </p:grpSpPr>
        <p:sp>
          <p:nvSpPr>
            <p:cNvPr id="52" name="矩形 51"/>
            <p:cNvSpPr/>
            <p:nvPr/>
          </p:nvSpPr>
          <p:spPr>
            <a:xfrm>
              <a:off x="731664" y="1646043"/>
              <a:ext cx="3038478" cy="2682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406" y="1783919"/>
              <a:ext cx="1022314" cy="725513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0720" y="1783919"/>
              <a:ext cx="1320384" cy="660192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5414" y="2647932"/>
              <a:ext cx="1028298" cy="53135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50591" y="2477562"/>
              <a:ext cx="1227390" cy="735172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1788" y="3317783"/>
              <a:ext cx="2439316" cy="849538"/>
            </a:xfrm>
            <a:prstGeom prst="rect">
              <a:avLst/>
            </a:prstGeom>
          </p:spPr>
        </p:pic>
        <p:cxnSp>
          <p:nvCxnSpPr>
            <p:cNvPr id="54" name="直接连接符 53"/>
            <p:cNvCxnSpPr/>
            <p:nvPr/>
          </p:nvCxnSpPr>
          <p:spPr>
            <a:xfrm>
              <a:off x="2130720" y="1611585"/>
              <a:ext cx="0" cy="168656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731664" y="3274348"/>
              <a:ext cx="3038478" cy="872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/>
          <p:cNvSpPr/>
          <p:nvPr/>
        </p:nvSpPr>
        <p:spPr>
          <a:xfrm>
            <a:off x="936638" y="1657517"/>
            <a:ext cx="863346" cy="323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用户画像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814604" y="5466407"/>
            <a:ext cx="863346" cy="323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作战沙盘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485204" y="4141909"/>
            <a:ext cx="4994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渠道脉络绘制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499274" y="4500347"/>
            <a:ext cx="5430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ea typeface="微软雅黑" panose="020B0503020204020204" pitchFamily="34" charset="-122"/>
              </a:rPr>
              <a:t>智能防窜促销，渠道脉络绘制，强化网络拓展能力和市场操作能力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485203" y="5124104"/>
            <a:ext cx="499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扫码费用统计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485203" y="5466407"/>
            <a:ext cx="5205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ea typeface="微软雅黑" panose="020B0503020204020204" pitchFamily="34" charset="-122"/>
              </a:rPr>
              <a:t>扫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码时段分析、重复购买率分析、资金账户等统计分析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3" name="矩形 12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 descr="3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2657312" y="862298"/>
            <a:ext cx="634523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骆驼码投资股东及骆驼码首席品牌官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叶茂中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37113" y="1414842"/>
            <a:ext cx="4185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Chief Brand Officer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6745" y="2120095"/>
            <a:ext cx="10363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中国著名营销专家叶茂中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年加入骆驼码团队，系骆驼码投资股东及骆驼码首席品牌官，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自此，骆驼码完成了从单一的促销服务向综合性服务平台的转变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消费品企业实现从整体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营销策划到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促销方案实施的系统性服务。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5299829" y="5767774"/>
            <a:ext cx="1733758" cy="611386"/>
          </a:xfrm>
          <a:prstGeom prst="rightArrow">
            <a:avLst/>
          </a:prstGeom>
          <a:solidFill>
            <a:srgbClr val="FE002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整体营销策划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299306" y="3519874"/>
            <a:ext cx="1683291" cy="611386"/>
          </a:xfrm>
          <a:prstGeom prst="leftArrow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大数据深度挖掘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57312" y="3449773"/>
            <a:ext cx="2438400" cy="3121660"/>
            <a:chOff x="2698" y="5139"/>
            <a:chExt cx="3840" cy="4916"/>
          </a:xfrm>
        </p:grpSpPr>
        <p:grpSp>
          <p:nvGrpSpPr>
            <p:cNvPr id="76" name="组合 75"/>
            <p:cNvGrpSpPr/>
            <p:nvPr/>
          </p:nvGrpSpPr>
          <p:grpSpPr>
            <a:xfrm>
              <a:off x="2698" y="5139"/>
              <a:ext cx="3841" cy="4916"/>
              <a:chOff x="7937466" y="3387084"/>
              <a:chExt cx="1784495" cy="2284155"/>
            </a:xfrm>
          </p:grpSpPr>
          <p:pic>
            <p:nvPicPr>
              <p:cNvPr id="65" name="图片 6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7466" y="3387084"/>
                <a:ext cx="1784495" cy="2284155"/>
              </a:xfrm>
              <a:prstGeom prst="rect">
                <a:avLst/>
              </a:prstGeom>
            </p:spPr>
          </p:pic>
          <p:sp>
            <p:nvSpPr>
              <p:cNvPr id="70" name="矩形 69"/>
              <p:cNvSpPr/>
              <p:nvPr/>
            </p:nvSpPr>
            <p:spPr>
              <a:xfrm>
                <a:off x="8090379" y="3517521"/>
                <a:ext cx="1465915" cy="19190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2" y="6094"/>
              <a:ext cx="2523" cy="1577"/>
            </a:xfrm>
            <a:prstGeom prst="rect">
              <a:avLst/>
            </a:prstGeom>
          </p:spPr>
        </p:pic>
        <p:sp>
          <p:nvSpPr>
            <p:cNvPr id="109" name="文本框 108"/>
            <p:cNvSpPr txBox="1"/>
            <p:nvPr/>
          </p:nvSpPr>
          <p:spPr>
            <a:xfrm>
              <a:off x="3185" y="7782"/>
              <a:ext cx="2798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数据采集 数据整合</a:t>
              </a:r>
              <a:endPara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数据统计 数据分析</a:t>
              </a:r>
              <a:endPara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营销行为 数据反馈</a:t>
              </a:r>
              <a:endPara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26772" y="3449773"/>
            <a:ext cx="2438400" cy="3121660"/>
            <a:chOff x="12676" y="5128"/>
            <a:chExt cx="3840" cy="4916"/>
          </a:xfrm>
        </p:grpSpPr>
        <p:grpSp>
          <p:nvGrpSpPr>
            <p:cNvPr id="77" name="组合 76"/>
            <p:cNvGrpSpPr/>
            <p:nvPr/>
          </p:nvGrpSpPr>
          <p:grpSpPr>
            <a:xfrm>
              <a:off x="12676" y="5128"/>
              <a:ext cx="3841" cy="4916"/>
              <a:chOff x="7937466" y="3387084"/>
              <a:chExt cx="1784495" cy="2284155"/>
            </a:xfrm>
          </p:grpSpPr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7466" y="3387084"/>
                <a:ext cx="1784495" cy="2284155"/>
              </a:xfrm>
              <a:prstGeom prst="rect">
                <a:avLst/>
              </a:prstGeom>
            </p:spPr>
          </p:pic>
          <p:sp>
            <p:nvSpPr>
              <p:cNvPr id="79" name="矩形 78"/>
              <p:cNvSpPr/>
              <p:nvPr/>
            </p:nvSpPr>
            <p:spPr>
              <a:xfrm>
                <a:off x="8063384" y="3578904"/>
                <a:ext cx="1517326" cy="18674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10" name="图片 10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4" y="8222"/>
              <a:ext cx="3249" cy="1374"/>
            </a:xfrm>
            <a:prstGeom prst="rect">
              <a:avLst/>
            </a:prstGeom>
          </p:spPr>
        </p:pic>
        <p:sp>
          <p:nvSpPr>
            <p:cNvPr id="89" name="文本框 88"/>
            <p:cNvSpPr txBox="1"/>
            <p:nvPr/>
          </p:nvSpPr>
          <p:spPr>
            <a:xfrm>
              <a:off x="13493" y="6007"/>
              <a:ext cx="11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E00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4759" y="5961"/>
              <a:ext cx="11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FE00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endParaRPr lang="zh-CN" altLang="en-US" sz="1200" b="1" dirty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3493" y="6569"/>
              <a:ext cx="11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FE00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endParaRPr lang="zh-CN" altLang="en-US" sz="1200" b="1" dirty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3493" y="7103"/>
              <a:ext cx="11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FE00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</a:t>
              </a:r>
              <a:endParaRPr lang="zh-CN" altLang="en-US" sz="1200" b="1" dirty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4759" y="6561"/>
              <a:ext cx="11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FE00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zh-CN" altLang="en-US" sz="1200" b="1" dirty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4759" y="7112"/>
              <a:ext cx="11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FE00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促销</a:t>
              </a:r>
              <a:endParaRPr lang="zh-CN" altLang="en-US" sz="1200" b="1" dirty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3493" y="7677"/>
              <a:ext cx="11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FE00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渠道</a:t>
              </a:r>
              <a:endParaRPr lang="zh-CN" altLang="en-US" sz="1200" b="1" dirty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14737" y="7671"/>
              <a:ext cx="118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FE00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zh-CN" altLang="en-US" sz="1200" b="1" dirty="0">
                <a:solidFill>
                  <a:srgbClr val="FE00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 descr="WG%STVSUQ]TO5JBYE7}]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750" y="-5715"/>
            <a:ext cx="5214620" cy="6869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7187" y="2050352"/>
            <a:ext cx="12192000" cy="1246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3" name="矩形 12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 descr="3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889206" y="748815"/>
            <a:ext cx="423971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奖品资源丰富 异业联动营销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6687" y="1242281"/>
            <a:ext cx="4185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 industry marketing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876" y="2131153"/>
            <a:ext cx="1104141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骆驼码携手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三大通讯运营商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（电信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、移动、联通）最低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元话费，微信红包实时到账兑现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信任；携手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京东商城，百万商品可供选择，快速送达，零库存促销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；还有大量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的免费或低价的异业合作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资源：滴滴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出行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代驾、神州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专车、百度糯米、途牛、同城旅游、高铁管家、本来生活、宅米、本来生活、游戏工厂、当乐网、阿姨帮、河狸家、荔枝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FM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、钱大掌柜、微票儿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等等，我们还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在不断整合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资源。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404448" y="3770268"/>
            <a:ext cx="2850596" cy="2405944"/>
            <a:chOff x="4675619" y="3527510"/>
            <a:chExt cx="2495463" cy="2106207"/>
          </a:xfrm>
        </p:grpSpPr>
        <p:grpSp>
          <p:nvGrpSpPr>
            <p:cNvPr id="10" name="组合 9"/>
            <p:cNvGrpSpPr/>
            <p:nvPr/>
          </p:nvGrpSpPr>
          <p:grpSpPr>
            <a:xfrm>
              <a:off x="4675619" y="3527510"/>
              <a:ext cx="2275821" cy="2106207"/>
              <a:chOff x="4183249" y="3301431"/>
              <a:chExt cx="2275821" cy="2106207"/>
            </a:xfrm>
          </p:grpSpPr>
          <p:sp>
            <p:nvSpPr>
              <p:cNvPr id="9" name="等腰三角形 8"/>
              <p:cNvSpPr/>
              <p:nvPr/>
            </p:nvSpPr>
            <p:spPr>
              <a:xfrm rot="10800000">
                <a:off x="4865613" y="3301431"/>
                <a:ext cx="1223889" cy="1055077"/>
              </a:xfrm>
              <a:prstGeom prst="triangl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4418009">
                <a:off x="4098843" y="3556701"/>
                <a:ext cx="1223889" cy="1055077"/>
              </a:xfrm>
              <a:prstGeom prst="triangle">
                <a:avLst/>
              </a:prstGeom>
              <a:solidFill>
                <a:srgbClr val="65B4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10800000">
                <a:off x="4253667" y="4352560"/>
                <a:ext cx="1223889" cy="105507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>
                <a:off x="4860272" y="4352561"/>
                <a:ext cx="1223889" cy="1055077"/>
              </a:xfrm>
              <a:prstGeom prst="triangl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14445602">
                <a:off x="5319587" y="3563645"/>
                <a:ext cx="1223889" cy="1055077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18039909">
                <a:off x="5315463" y="4089301"/>
                <a:ext cx="1223889" cy="1055077"/>
              </a:xfrm>
              <a:prstGeom prst="triangle">
                <a:avLst/>
              </a:prstGeom>
              <a:solidFill>
                <a:srgbClr val="FF94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5664665" y="3607982"/>
              <a:ext cx="739677" cy="2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卡券资源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036823" y="4115862"/>
              <a:ext cx="684932" cy="2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广告位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953395" y="4728401"/>
              <a:ext cx="954411" cy="2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615793" y="5245902"/>
              <a:ext cx="954411" cy="2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线下合作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41388" y="4724856"/>
              <a:ext cx="954411" cy="2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品牌植入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216671" y="4090869"/>
              <a:ext cx="954411" cy="2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流量导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450402" y="3542328"/>
            <a:ext cx="36572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流量导入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业合作方可在自有平台上推广优惠购买的入口，线上商城引流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64679" y="4682608"/>
            <a:ext cx="405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品牌植入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游戏礼包含游戏周边、道具植入、定制小游戏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50402" y="5485841"/>
            <a:ext cx="36572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线下合作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联合异业共同举办线下活动，制造营销事件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14850" y="3535894"/>
            <a:ext cx="40532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卡券资源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优惠券、抵扣券可根据消费人群类属进行选择，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降低奖品资源成本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3139" y="4632623"/>
            <a:ext cx="36428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广告位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、官网等广告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位，品牌传播精准出击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0728" y="5481733"/>
            <a:ext cx="379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线上推广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联合利用宣传资源，联合宣传，降低宣传成本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2"/>
          <p:cNvSpPr>
            <a:spLocks noChangeArrowheads="1"/>
          </p:cNvSpPr>
          <p:nvPr/>
        </p:nvSpPr>
        <p:spPr bwMode="auto">
          <a:xfrm>
            <a:off x="4868659" y="2243406"/>
            <a:ext cx="2447925" cy="2447925"/>
          </a:xfrm>
          <a:prstGeom prst="ellipse">
            <a:avLst/>
          </a:prstGeom>
          <a:noFill/>
          <a:ln w="9525" cmpd="sng">
            <a:solidFill>
              <a:srgbClr val="ABCEEA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4192384" y="1524268"/>
            <a:ext cx="3854450" cy="3852863"/>
          </a:xfrm>
          <a:prstGeom prst="ellipse">
            <a:avLst/>
          </a:prstGeom>
          <a:noFill/>
          <a:ln w="19050" cmpd="sng">
            <a:solidFill>
              <a:schemeClr val="accent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7491209" y="2252931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7580109" y="2341831"/>
            <a:ext cx="485775" cy="4841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3" name="Oval 6"/>
          <p:cNvSpPr>
            <a:spLocks noChangeArrowheads="1"/>
          </p:cNvSpPr>
          <p:nvPr/>
        </p:nvSpPr>
        <p:spPr bwMode="auto">
          <a:xfrm>
            <a:off x="7078459" y="4530993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7170534" y="4621481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4113009" y="4060618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4201909" y="4151105"/>
            <a:ext cx="485775" cy="4841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4859134" y="1402670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1"/>
          <p:cNvSpPr>
            <a:spLocks noChangeArrowheads="1"/>
          </p:cNvSpPr>
          <p:nvPr/>
        </p:nvSpPr>
        <p:spPr bwMode="auto">
          <a:xfrm>
            <a:off x="4951209" y="1491570"/>
            <a:ext cx="482600" cy="4841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7748384" y="4858018"/>
            <a:ext cx="368300" cy="0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8138909" y="2602181"/>
            <a:ext cx="368300" cy="0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 flipV="1">
            <a:off x="3589134" y="4393199"/>
            <a:ext cx="533400" cy="4763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537137" y="1483632"/>
            <a:ext cx="1547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65B44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一体化方案</a:t>
            </a:r>
            <a:endParaRPr lang="zh-CN" sz="2000" b="1" dirty="0">
              <a:solidFill>
                <a:srgbClr val="65B44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4266256" y="1669369"/>
            <a:ext cx="539750" cy="1588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558009" y="2408506"/>
            <a:ext cx="1339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2000" b="1">
                <a:solidFill>
                  <a:srgbClr val="80808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latin typeface="微软雅黑" panose="020B0503020204020204" pitchFamily="34" charset="-122"/>
              </a:rPr>
              <a:t>公司简介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8278609" y="4672281"/>
            <a:ext cx="1619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dist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2000" b="1">
                <a:solidFill>
                  <a:srgbClr val="80808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</a:rPr>
              <a:t>行业案例</a:t>
            </a:r>
            <a:endParaRPr lang="zh-CN" dirty="0">
              <a:latin typeface="微软雅黑" panose="020B0503020204020204" pitchFamily="34" charset="-122"/>
            </a:endParaRP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2167311" y="4184918"/>
            <a:ext cx="14319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dist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2000" b="1">
                <a:solidFill>
                  <a:srgbClr val="80808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</a:rPr>
              <a:t>企业优势</a:t>
            </a:r>
            <a:endParaRPr lang="zh-CN" dirty="0">
              <a:latin typeface="微软雅黑" panose="020B0503020204020204" pitchFamily="34" charset="-122"/>
            </a:endParaRPr>
          </a:p>
        </p:txBody>
      </p:sp>
      <p:pic>
        <p:nvPicPr>
          <p:cNvPr id="27" name="Picture 24" descr="5677983cb3552_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09" y="1900506"/>
            <a:ext cx="323850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57701" y="270640"/>
            <a:ext cx="1876425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赋码与包装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92938" y="1017991"/>
            <a:ext cx="3825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ackage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assignment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1949026"/>
            <a:ext cx="12192000" cy="47402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99391" y="2299557"/>
            <a:ext cx="953036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光瓶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79960" y="2319554"/>
            <a:ext cx="953036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盒装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049628" y="3272636"/>
            <a:ext cx="1481070" cy="148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193442" y="3416450"/>
            <a:ext cx="1193442" cy="11934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60" y="3873005"/>
            <a:ext cx="880109" cy="52902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69" y="5434199"/>
            <a:ext cx="1036827" cy="623229"/>
          </a:xfrm>
          <a:prstGeom prst="rect">
            <a:avLst/>
          </a:prstGeom>
          <a:ln>
            <a:noFill/>
          </a:ln>
        </p:spPr>
      </p:pic>
      <p:sp>
        <p:nvSpPr>
          <p:cNvPr id="33" name="文本框 32"/>
          <p:cNvSpPr txBox="1"/>
          <p:nvPr/>
        </p:nvSpPr>
        <p:spPr>
          <a:xfrm>
            <a:off x="1358720" y="3608885"/>
            <a:ext cx="1465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ea typeface="微软雅黑" panose="020B0503020204020204" pitchFamily="34" charset="-122"/>
              </a:rPr>
              <a:t>201989484</a:t>
            </a:r>
            <a:endParaRPr lang="zh-CN" altLang="en-US" sz="1200" dirty="0"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58720" y="5151885"/>
            <a:ext cx="1465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ea typeface="微软雅黑" panose="020B0503020204020204" pitchFamily="34" charset="-122"/>
              </a:rPr>
              <a:t>201989484</a:t>
            </a:r>
            <a:endParaRPr lang="zh-CN" altLang="en-US" sz="1200" dirty="0"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27277" y="2930841"/>
            <a:ext cx="2067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瓶盖内码</a:t>
            </a:r>
            <a:r>
              <a:rPr lang="en-US" altLang="zh-CN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兑奖码</a:t>
            </a:r>
            <a:endParaRPr lang="zh-CN" altLang="en-US" sz="14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27277" y="4902252"/>
            <a:ext cx="1897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瓶盖外码</a:t>
            </a:r>
            <a:r>
              <a:rPr lang="en-US" altLang="zh-CN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防伪</a:t>
            </a:r>
            <a:r>
              <a:rPr lang="zh-CN" altLang="en-US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endParaRPr lang="zh-CN" altLang="en-US" sz="14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肘形连接符 37"/>
          <p:cNvCxnSpPr>
            <a:stCxn id="29" idx="2"/>
            <a:endCxn id="32" idx="1"/>
          </p:cNvCxnSpPr>
          <p:nvPr/>
        </p:nvCxnSpPr>
        <p:spPr>
          <a:xfrm rot="10800000" flipH="1" flipV="1">
            <a:off x="1049627" y="4013170"/>
            <a:ext cx="231741" cy="1732643"/>
          </a:xfrm>
          <a:prstGeom prst="bentConnector3">
            <a:avLst>
              <a:gd name="adj1" fmla="val -98645"/>
            </a:avLst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95914" y="2305310"/>
            <a:ext cx="1511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光瓶外包装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841386" y="2323709"/>
            <a:ext cx="1511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盒装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外包装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515943" y="3287018"/>
            <a:ext cx="1481070" cy="148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64" y="3843224"/>
            <a:ext cx="1036827" cy="623229"/>
          </a:xfrm>
          <a:prstGeom prst="rect">
            <a:avLst/>
          </a:prstGeom>
          <a:ln>
            <a:noFill/>
          </a:ln>
        </p:spPr>
      </p:pic>
      <p:sp>
        <p:nvSpPr>
          <p:cNvPr id="44" name="文本框 43"/>
          <p:cNvSpPr txBox="1"/>
          <p:nvPr/>
        </p:nvSpPr>
        <p:spPr>
          <a:xfrm>
            <a:off x="3809787" y="3558119"/>
            <a:ext cx="1465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ea typeface="微软雅黑" panose="020B0503020204020204" pitchFamily="34" charset="-122"/>
              </a:rPr>
              <a:t>201989484</a:t>
            </a:r>
            <a:endParaRPr lang="zh-CN" altLang="en-US" sz="1200" dirty="0"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77274" y="4228555"/>
            <a:ext cx="29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一一对应</a:t>
            </a:r>
            <a:endParaRPr lang="zh-CN" altLang="en-US" sz="14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333479" y="2948860"/>
            <a:ext cx="2067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瓶盖外码</a:t>
            </a:r>
            <a:r>
              <a:rPr lang="en-US" altLang="zh-CN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兑奖码</a:t>
            </a:r>
            <a:endParaRPr lang="zh-CN" altLang="en-US" sz="14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立方体 46"/>
          <p:cNvSpPr/>
          <p:nvPr/>
        </p:nvSpPr>
        <p:spPr>
          <a:xfrm>
            <a:off x="3809787" y="5056140"/>
            <a:ext cx="766303" cy="12673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87" y="5893071"/>
            <a:ext cx="605375" cy="363886"/>
          </a:xfrm>
          <a:prstGeom prst="rect">
            <a:avLst/>
          </a:prstGeom>
          <a:ln>
            <a:noFill/>
          </a:ln>
        </p:spPr>
      </p:pic>
      <p:sp>
        <p:nvSpPr>
          <p:cNvPr id="49" name="文本框 48"/>
          <p:cNvSpPr txBox="1"/>
          <p:nvPr/>
        </p:nvSpPr>
        <p:spPr>
          <a:xfrm>
            <a:off x="3876688" y="5755494"/>
            <a:ext cx="85585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" dirty="0" smtClean="0">
                <a:ea typeface="微软雅黑" panose="020B0503020204020204" pitchFamily="34" charset="-122"/>
              </a:rPr>
              <a:t>201989484</a:t>
            </a:r>
            <a:endParaRPr lang="zh-CN" altLang="en-US" sz="500" dirty="0"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346146" y="4784143"/>
            <a:ext cx="1897265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盒外码</a:t>
            </a:r>
            <a:r>
              <a:rPr lang="en-US" altLang="zh-CN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防伪</a:t>
            </a:r>
            <a:r>
              <a:rPr lang="zh-CN" altLang="en-US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endParaRPr lang="zh-CN" altLang="en-US" sz="14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肘形连接符 50"/>
          <p:cNvCxnSpPr/>
          <p:nvPr/>
        </p:nvCxnSpPr>
        <p:spPr>
          <a:xfrm rot="10800000" flipH="1" flipV="1">
            <a:off x="3480298" y="4035930"/>
            <a:ext cx="231741" cy="1732643"/>
          </a:xfrm>
          <a:prstGeom prst="bentConnector3">
            <a:avLst>
              <a:gd name="adj1" fmla="val -98645"/>
            </a:avLst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875049" y="4264453"/>
            <a:ext cx="29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一一对应</a:t>
            </a:r>
            <a:endParaRPr lang="zh-CN" altLang="en-US" sz="14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618" y="3173222"/>
            <a:ext cx="1195877" cy="2469408"/>
          </a:xfrm>
          <a:prstGeom prst="rect">
            <a:avLst/>
          </a:prstGeom>
        </p:spPr>
      </p:pic>
      <p:sp>
        <p:nvSpPr>
          <p:cNvPr id="54" name="立方体 53"/>
          <p:cNvSpPr/>
          <p:nvPr/>
        </p:nvSpPr>
        <p:spPr>
          <a:xfrm>
            <a:off x="8806800" y="3213931"/>
            <a:ext cx="1453451" cy="2626201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背面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右箭头 54"/>
          <p:cNvSpPr/>
          <p:nvPr/>
        </p:nvSpPr>
        <p:spPr>
          <a:xfrm>
            <a:off x="6623239" y="4443773"/>
            <a:ext cx="311984" cy="272394"/>
          </a:xfrm>
          <a:prstGeom prst="right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922244" y="3797132"/>
            <a:ext cx="1366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显露的活动标志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活动说明（时间、奖品、中奖率、参与方式等）</a:t>
            </a:r>
          </a:p>
        </p:txBody>
      </p:sp>
      <p:sp>
        <p:nvSpPr>
          <p:cNvPr id="58" name="右箭头 57"/>
          <p:cNvSpPr/>
          <p:nvPr/>
        </p:nvSpPr>
        <p:spPr>
          <a:xfrm>
            <a:off x="10162517" y="4448157"/>
            <a:ext cx="311984" cy="272394"/>
          </a:xfrm>
          <a:prstGeom prst="right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568761" y="3702807"/>
            <a:ext cx="1340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正面</a:t>
            </a:r>
            <a:endParaRPr lang="en-US" altLang="zh-CN" sz="12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显露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的活动标志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背面</a:t>
            </a:r>
            <a:endParaRPr lang="en-US" altLang="zh-CN" sz="12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说明（时间、奖品、中奖率、参与方式等）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39" name="矩形 38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57" name="图片 56" descr="3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141"/>
            <a:ext cx="12192000" cy="37977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87298" y="601410"/>
            <a:ext cx="326385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快速动销 便捷核销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5818" y="1037818"/>
            <a:ext cx="537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 and convenient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70" y="1997612"/>
            <a:ext cx="2383670" cy="486038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05459" y="2577904"/>
            <a:ext cx="2140928" cy="37279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892" y="2511081"/>
            <a:ext cx="2145495" cy="3808253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444812" y="2864305"/>
            <a:ext cx="745588" cy="745588"/>
          </a:xfrm>
          <a:prstGeom prst="ellipse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124" y="3043794"/>
            <a:ext cx="491099" cy="3866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17644" y="2851766"/>
            <a:ext cx="2700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线下核销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99715" y="3159943"/>
            <a:ext cx="31878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终端门店可扫描消费者兑奖二维码进行核销，核销记录可分级查看，补货申请分级审核，供厂商统计分析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54114" y="4378856"/>
            <a:ext cx="745588" cy="745588"/>
          </a:xfrm>
          <a:prstGeom prst="ellipse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317644" y="4384661"/>
            <a:ext cx="2700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防窜防伪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317644" y="4695079"/>
            <a:ext cx="31878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终端门店收货管理、补货申请，经销商可分级进行补货申请，终端门店需确认收货。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259" y="4510231"/>
            <a:ext cx="430920" cy="482838"/>
          </a:xfrm>
          <a:prstGeom prst="rect">
            <a:avLst/>
          </a:prstGeom>
        </p:spPr>
      </p:pic>
      <p:sp>
        <p:nvSpPr>
          <p:cNvPr id="53" name="椭圆 52"/>
          <p:cNvSpPr/>
          <p:nvPr/>
        </p:nvSpPr>
        <p:spPr>
          <a:xfrm>
            <a:off x="11128276" y="2864305"/>
            <a:ext cx="745588" cy="745588"/>
          </a:xfrm>
          <a:prstGeom prst="ellipse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953353" y="2821389"/>
            <a:ext cx="1240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分级返利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770575" y="3132160"/>
            <a:ext cx="3314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终端门店配合核销后可分级返利，平台可设置、自动结算门店月返、季返、年终返销售激励。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128276" y="4374949"/>
            <a:ext cx="745588" cy="745588"/>
          </a:xfrm>
          <a:prstGeom prst="ellipse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44577" y="4415207"/>
            <a:ext cx="2358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实时洞察铺货量、销量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814118" y="4751205"/>
            <a:ext cx="3251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后台可进行实时的分区域、分时间、分产品、分金额、分数量进行统计分析。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725" y="4553994"/>
            <a:ext cx="410585" cy="37189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3757" y="3032725"/>
            <a:ext cx="495126" cy="466698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28" name="矩形 27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9" name="图片 28" descr="3"/>
            <p:cNvPicPr>
              <a:picLocks noChangeAspect="1"/>
            </p:cNvPicPr>
            <p:nvPr/>
          </p:nvPicPr>
          <p:blipFill rotWithShape="1"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25989" y="178074"/>
            <a:ext cx="1884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200000"/>
              </a:lnSpc>
              <a:defRPr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如何防伪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9597" y="898156"/>
            <a:ext cx="249202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security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49628" y="3272636"/>
            <a:ext cx="1481070" cy="1481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60" y="3873005"/>
            <a:ext cx="880109" cy="5290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58720" y="3608885"/>
            <a:ext cx="1465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ea typeface="微软雅黑" panose="020B0503020204020204" pitchFamily="34" charset="-122"/>
              </a:rPr>
              <a:t>201989484</a:t>
            </a:r>
            <a:endParaRPr lang="zh-CN" altLang="en-US" sz="1200" dirty="0">
              <a:ea typeface="微软雅黑" panose="020B0503020204020204" pitchFamily="34" charset="-122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3443419" y="3272636"/>
            <a:ext cx="819084" cy="1481070"/>
          </a:xfrm>
          <a:prstGeom prst="cub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19" y="4323251"/>
            <a:ext cx="605375" cy="363886"/>
          </a:xfrm>
          <a:prstGeom prst="rect">
            <a:avLst/>
          </a:prstGeom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3510320" y="4185674"/>
            <a:ext cx="85585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" dirty="0" smtClean="0">
                <a:ea typeface="微软雅黑" panose="020B0503020204020204" pitchFamily="34" charset="-122"/>
              </a:rPr>
              <a:t>201989484</a:t>
            </a:r>
            <a:endParaRPr lang="zh-CN" altLang="en-US" sz="500" dirty="0"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2659" y="2603120"/>
            <a:ext cx="177491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光瓶外码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4683" y="2607746"/>
            <a:ext cx="17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盒装盒码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18846" y="2215166"/>
            <a:ext cx="4211391" cy="3116688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98" y="1739325"/>
            <a:ext cx="3034471" cy="5325414"/>
          </a:xfrm>
          <a:prstGeom prst="rect">
            <a:avLst/>
          </a:prstGeom>
        </p:spPr>
      </p:pic>
      <p:cxnSp>
        <p:nvCxnSpPr>
          <p:cNvPr id="15" name="直接箭头连接符 14"/>
          <p:cNvCxnSpPr>
            <a:stCxn id="3" idx="3"/>
          </p:cNvCxnSpPr>
          <p:nvPr/>
        </p:nvCxnSpPr>
        <p:spPr>
          <a:xfrm>
            <a:off x="4930237" y="3773510"/>
            <a:ext cx="167662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324714" y="2685555"/>
            <a:ext cx="1178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验真伪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306807" y="2190810"/>
            <a:ext cx="25489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消费者购买前可以验真伪，光瓶酒瓶盖外码，盒装上的盒码，消费者扫一扫即可验证商品真伪，可追溯终端店地址。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52" y="2312192"/>
            <a:ext cx="2124578" cy="376214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974580" y="3838635"/>
            <a:ext cx="158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树立品牌形象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23" name="矩形 22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4" name="图片 23" descr="3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9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51" y="1572977"/>
            <a:ext cx="3213100" cy="5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6" y="2181861"/>
            <a:ext cx="2195663" cy="3902008"/>
          </a:xfrm>
          <a:prstGeom prst="rect">
            <a:avLst/>
          </a:prstGeom>
        </p:spPr>
      </p:pic>
      <p:sp>
        <p:nvSpPr>
          <p:cNvPr id="8194" name="Picture 10" descr="IMG_2192"/>
          <p:cNvSpPr>
            <a:spLocks noChangeAspect="1" noChangeArrowheads="1"/>
          </p:cNvSpPr>
          <p:nvPr/>
        </p:nvSpPr>
        <p:spPr bwMode="auto">
          <a:xfrm>
            <a:off x="4643438" y="6816725"/>
            <a:ext cx="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78632" y="183316"/>
            <a:ext cx="2417763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启动页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95950" y="902872"/>
            <a:ext cx="34525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Consumer--Start page</a:t>
            </a:r>
            <a:endParaRPr lang="zh-CN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15937" y="2462601"/>
            <a:ext cx="31003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5B9BD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扫码启动页</a:t>
            </a:r>
            <a:r>
              <a:rPr lang="en-US" altLang="zh-CN" dirty="0">
                <a:solidFill>
                  <a:srgbClr val="5B9BD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solidFill>
                  <a:srgbClr val="5B9BD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品牌宣传</a:t>
            </a:r>
          </a:p>
        </p:txBody>
      </p:sp>
      <p:sp>
        <p:nvSpPr>
          <p:cNvPr id="8199" name="文本框 5"/>
          <p:cNvSpPr txBox="1">
            <a:spLocks noChangeArrowheads="1"/>
          </p:cNvSpPr>
          <p:nvPr/>
        </p:nvSpPr>
        <p:spPr bwMode="auto">
          <a:xfrm>
            <a:off x="5872163" y="2910681"/>
            <a:ext cx="5280941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扫码授权后展现商品品牌特色，传达文化底蕴，使品牌形象在消费者心目中形成深远地影响。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椭圆 7"/>
          <p:cNvSpPr>
            <a:spLocks noChangeArrowheads="1"/>
          </p:cNvSpPr>
          <p:nvPr/>
        </p:nvSpPr>
        <p:spPr bwMode="auto">
          <a:xfrm>
            <a:off x="5872163" y="4143934"/>
            <a:ext cx="1519237" cy="15176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01" name="椭圆 21"/>
          <p:cNvSpPr>
            <a:spLocks noChangeArrowheads="1"/>
          </p:cNvSpPr>
          <p:nvPr/>
        </p:nvSpPr>
        <p:spPr bwMode="auto">
          <a:xfrm>
            <a:off x="7608888" y="4143934"/>
            <a:ext cx="1519238" cy="15176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02" name="椭圆 22"/>
          <p:cNvSpPr>
            <a:spLocks noChangeArrowheads="1"/>
          </p:cNvSpPr>
          <p:nvPr/>
        </p:nvSpPr>
        <p:spPr bwMode="auto">
          <a:xfrm>
            <a:off x="9345614" y="4143934"/>
            <a:ext cx="1519238" cy="15176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03" name="文本框 12"/>
          <p:cNvSpPr txBox="1">
            <a:spLocks noChangeArrowheads="1"/>
          </p:cNvSpPr>
          <p:nvPr/>
        </p:nvSpPr>
        <p:spPr bwMode="auto">
          <a:xfrm>
            <a:off x="6038850" y="5085321"/>
            <a:ext cx="1196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品牌渲染</a:t>
            </a:r>
          </a:p>
        </p:txBody>
      </p:sp>
      <p:sp>
        <p:nvSpPr>
          <p:cNvPr id="8204" name="文本框 24"/>
          <p:cNvSpPr txBox="1">
            <a:spLocks noChangeArrowheads="1"/>
          </p:cNvSpPr>
          <p:nvPr/>
        </p:nvSpPr>
        <p:spPr bwMode="auto">
          <a:xfrm>
            <a:off x="7786688" y="5085321"/>
            <a:ext cx="11953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文化传递</a:t>
            </a:r>
          </a:p>
        </p:txBody>
      </p:sp>
      <p:sp>
        <p:nvSpPr>
          <p:cNvPr id="8205" name="文本框 25"/>
          <p:cNvSpPr txBox="1">
            <a:spLocks noChangeArrowheads="1"/>
          </p:cNvSpPr>
          <p:nvPr/>
        </p:nvSpPr>
        <p:spPr bwMode="auto">
          <a:xfrm>
            <a:off x="9507539" y="5085321"/>
            <a:ext cx="11953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深化感知</a:t>
            </a:r>
          </a:p>
        </p:txBody>
      </p:sp>
      <p:pic>
        <p:nvPicPr>
          <p:cNvPr id="8206" name="图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4466196"/>
            <a:ext cx="57308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88" y="4393171"/>
            <a:ext cx="4492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8" name="图片 23"/>
          <p:cNvPicPr>
            <a:picLocks noChangeAspect="1"/>
          </p:cNvPicPr>
          <p:nvPr/>
        </p:nvPicPr>
        <p:blipFill>
          <a:blip r:embed="rId6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89" y="4424921"/>
            <a:ext cx="649288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/>
          <p:cNvSpPr/>
          <p:nvPr/>
        </p:nvSpPr>
        <p:spPr bwMode="auto">
          <a:xfrm>
            <a:off x="2020687" y="2233377"/>
            <a:ext cx="531812" cy="193675"/>
          </a:xfrm>
          <a:prstGeom prst="roundRect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跳过 </a:t>
            </a:r>
            <a:r>
              <a:rPr lang="en-US" altLang="zh-CN" sz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11" y="1572976"/>
            <a:ext cx="3213100" cy="5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01" y="2202366"/>
            <a:ext cx="2198314" cy="386099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23" name="矩形 22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4" name="图片 23" descr="3"/>
            <p:cNvPicPr>
              <a:picLocks noChangeAspect="1"/>
            </p:cNvPicPr>
            <p:nvPr/>
          </p:nvPicPr>
          <p:blipFill rotWithShape="1"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Picture 10" descr="IMG_2192"/>
          <p:cNvSpPr>
            <a:spLocks noChangeAspect="1" noChangeArrowheads="1"/>
          </p:cNvSpPr>
          <p:nvPr/>
        </p:nvSpPr>
        <p:spPr bwMode="auto">
          <a:xfrm>
            <a:off x="4643438" y="6816725"/>
            <a:ext cx="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18135" y="285281"/>
            <a:ext cx="2417763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抽奖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74920" y="1100087"/>
            <a:ext cx="34210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Consumer--Luck draw</a:t>
            </a:r>
            <a:endParaRPr lang="zh-CN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52888" y="2593975"/>
            <a:ext cx="26606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5B9BD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消费者抽奖</a:t>
            </a:r>
          </a:p>
        </p:txBody>
      </p:sp>
      <p:pic>
        <p:nvPicPr>
          <p:cNvPr id="9222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490663"/>
            <a:ext cx="3214688" cy="5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文本框 5"/>
          <p:cNvSpPr txBox="1">
            <a:spLocks noChangeArrowheads="1"/>
          </p:cNvSpPr>
          <p:nvPr/>
        </p:nvSpPr>
        <p:spPr bwMode="auto">
          <a:xfrm>
            <a:off x="4052888" y="3059113"/>
            <a:ext cx="614680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抽奖方式：输入手机号，点击翻开得奖牌，即可抽奖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翻牌设计概念以品牌为背景，加以喝酒时豪爽语言和有奖吸引，给消费者别样的感受和体验！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4" y="2115347"/>
            <a:ext cx="2194332" cy="38888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1212796" y="5266139"/>
            <a:ext cx="1874352" cy="106964"/>
          </a:xfrm>
          <a:prstGeom prst="rect">
            <a:avLst/>
          </a:prstGeom>
          <a:solidFill>
            <a:srgbClr val="28282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1938968" y="4417764"/>
            <a:ext cx="418641" cy="41864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38968" y="44503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翻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3" name="矩形 12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 descr="3"/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795"/>
          <a:stretch>
            <a:fillRect/>
          </a:stretch>
        </p:blipFill>
        <p:spPr bwMode="auto">
          <a:xfrm>
            <a:off x="0" y="0"/>
            <a:ext cx="12209463" cy="495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" name="矩形 39"/>
          <p:cNvSpPr/>
          <p:nvPr/>
        </p:nvSpPr>
        <p:spPr>
          <a:xfrm>
            <a:off x="-17790" y="-20944"/>
            <a:ext cx="12227253" cy="496092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95049" y="1452671"/>
            <a:ext cx="2537121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骆 驼 码 简 介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5" y="984739"/>
            <a:ext cx="2788954" cy="568677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593931" y="1959734"/>
            <a:ext cx="391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 Introduction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6" r="38732"/>
          <a:stretch>
            <a:fillRect/>
          </a:stretch>
        </p:blipFill>
        <p:spPr bwMode="auto">
          <a:xfrm>
            <a:off x="1069144" y="1694925"/>
            <a:ext cx="2447780" cy="4399496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/>
        </p:spPr>
      </p:pic>
      <p:sp>
        <p:nvSpPr>
          <p:cNvPr id="34" name="矩形 33"/>
          <p:cNvSpPr/>
          <p:nvPr/>
        </p:nvSpPr>
        <p:spPr>
          <a:xfrm>
            <a:off x="4593931" y="2516408"/>
            <a:ext cx="632981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骆驼码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是国内智能促销管理平台的领导者，是国内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放心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平台服务提供商，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服务了康师傅、洽洽食品、正大食品等近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家客户，中国著名营销专家叶茂中是骆驼码股东及品牌代言人。骆驼码利用可变二维码技术，实现所有产品一物一码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，使所有促销活动实现在线智能管理，通过扫码直接刺激消费者、激励零售终端，一次性解决进货率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、铺货率、推荐率、成交率、复购率，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智能提升促销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度、忠诚度、活化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度，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有效解决防伪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、防窜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068709" y="1694925"/>
            <a:ext cx="2447780" cy="4399496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235729" y="1938606"/>
            <a:ext cx="562707" cy="562707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334143" y="3023533"/>
            <a:ext cx="562707" cy="562707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798436" y="2515540"/>
            <a:ext cx="548641" cy="548641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850505" y="3571115"/>
            <a:ext cx="562707" cy="562707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072756" y="3927000"/>
            <a:ext cx="562707" cy="562707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317907" y="4254227"/>
            <a:ext cx="562707" cy="562707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962667" y="4789819"/>
            <a:ext cx="562707" cy="562707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668713" y="5264091"/>
            <a:ext cx="562707" cy="562707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4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9484" y="2061381"/>
            <a:ext cx="259628" cy="217285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1290316" y="2242752"/>
            <a:ext cx="10761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进货率</a:t>
            </a: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5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2787" y="2632705"/>
            <a:ext cx="183387" cy="236923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1852875" y="2831532"/>
            <a:ext cx="10761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铺</a:t>
            </a:r>
            <a:r>
              <a:rPr lang="zh-CN" altLang="en-US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6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9039" y="3164514"/>
            <a:ext cx="201903" cy="19685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2380468" y="3365973"/>
            <a:ext cx="10761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推荐率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3599" y="3690612"/>
            <a:ext cx="214056" cy="21609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2896840" y="3904402"/>
            <a:ext cx="10761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成交</a:t>
            </a:r>
            <a:r>
              <a:rPr lang="zh-CN" altLang="en-US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8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4908" y="4360301"/>
            <a:ext cx="210812" cy="238013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1366150" y="4578101"/>
            <a:ext cx="10761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促销度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9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7941" y="4039322"/>
            <a:ext cx="224515" cy="205432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2115106" y="4238041"/>
            <a:ext cx="10761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</a:t>
            </a:r>
            <a:r>
              <a:rPr lang="zh-CN" altLang="en-US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购率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0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9649" y="4893883"/>
            <a:ext cx="254887" cy="256564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2023667" y="5110091"/>
            <a:ext cx="10761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忠诚</a:t>
            </a:r>
            <a:r>
              <a:rPr lang="zh-CN" altLang="en-US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1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2138" y="5368584"/>
            <a:ext cx="217285" cy="275736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2695858" y="5584915"/>
            <a:ext cx="10761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活化</a:t>
            </a:r>
            <a:r>
              <a:rPr lang="zh-CN" altLang="en-US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 rot="5203344">
            <a:off x="4687527" y="5202093"/>
            <a:ext cx="801408" cy="77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717885" y="6053163"/>
            <a:ext cx="815819" cy="27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智能促销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963610" y="6057644"/>
            <a:ext cx="89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 smtClean="0">
                <a:ea typeface="微软雅黑" panose="020B0503020204020204" pitchFamily="34" charset="-122"/>
              </a:rPr>
              <a:t>防窜溯源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182803" y="6070523"/>
            <a:ext cx="918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营销策划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34302" y="6070523"/>
            <a:ext cx="122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异业</a:t>
            </a:r>
            <a:r>
              <a:rPr lang="zh-CN" altLang="en-US" dirty="0" smtClean="0">
                <a:ea typeface="微软雅黑" panose="020B0503020204020204" pitchFamily="34" charset="-122"/>
              </a:rPr>
              <a:t>联动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5921220" y="5202092"/>
            <a:ext cx="801409" cy="7776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7154914" y="5202092"/>
            <a:ext cx="801409" cy="77763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8403071" y="5193627"/>
            <a:ext cx="801409" cy="77763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9696890" y="5184580"/>
            <a:ext cx="801409" cy="77763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93" y="5237874"/>
            <a:ext cx="566001" cy="566001"/>
          </a:xfrm>
          <a:prstGeom prst="rect">
            <a:avLst/>
          </a:prstGeom>
        </p:spPr>
      </p:pic>
      <p:sp>
        <p:nvSpPr>
          <p:cNvPr id="105" name="文本框 104"/>
          <p:cNvSpPr txBox="1"/>
          <p:nvPr/>
        </p:nvSpPr>
        <p:spPr>
          <a:xfrm>
            <a:off x="9638168" y="6066042"/>
            <a:ext cx="1006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大</a:t>
            </a:r>
            <a:r>
              <a:rPr lang="zh-CN" altLang="en-US" dirty="0" smtClean="0">
                <a:ea typeface="微软雅黑" panose="020B0503020204020204" pitchFamily="34" charset="-122"/>
              </a:rPr>
              <a:t>数据应用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62" y="5263270"/>
            <a:ext cx="608538" cy="608537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34" y="5400361"/>
            <a:ext cx="337048" cy="337048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14" y="5353451"/>
            <a:ext cx="453522" cy="453522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2786">
            <a:off x="4681305" y="5193012"/>
            <a:ext cx="879579" cy="460513"/>
          </a:xfrm>
          <a:prstGeom prst="rect">
            <a:avLst/>
          </a:prstGeom>
        </p:spPr>
      </p:pic>
      <p:pic>
        <p:nvPicPr>
          <p:cNvPr id="114" name="图片 113" descr="3"/>
          <p:cNvPicPr>
            <a:picLocks noChangeAspect="1"/>
          </p:cNvPicPr>
          <p:nvPr/>
        </p:nvPicPr>
        <p:blipFill rotWithShape="1"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9909"/>
          <a:stretch>
            <a:fillRect/>
          </a:stretch>
        </p:blipFill>
        <p:spPr>
          <a:xfrm>
            <a:off x="2962978" y="1902370"/>
            <a:ext cx="351529" cy="37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17289" y="527226"/>
            <a:ext cx="5471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r>
              <a:rPr lang="en-US" altLang="zh-CN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获得即时奖品（红包话费）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50384" y="1358223"/>
            <a:ext cx="4951412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Consumer--Prizes </a:t>
            </a:r>
            <a:r>
              <a:rPr lang="en-US" altLang="zh-CN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time</a:t>
            </a:r>
            <a:endParaRPr lang="zh-CN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2" y="1769948"/>
            <a:ext cx="2899337" cy="508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3934187" y="2799471"/>
            <a:ext cx="6527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信红包金额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1-200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到账，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元以下累积足一元到账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话费分金额即时充值到领奖手机号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01" y="2254685"/>
            <a:ext cx="1969162" cy="35824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664752" y="2706968"/>
            <a:ext cx="352800" cy="92503"/>
          </a:xfrm>
          <a:prstGeom prst="rect">
            <a:avLst/>
          </a:prstGeom>
          <a:solidFill>
            <a:srgbClr val="28242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2135" y="2648360"/>
            <a:ext cx="6283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五粮液酒</a:t>
            </a:r>
            <a:endParaRPr lang="zh-CN" altLang="en-US" sz="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2909" b="1"/>
          <a:stretch/>
        </p:blipFill>
        <p:spPr>
          <a:xfrm>
            <a:off x="1509312" y="3668617"/>
            <a:ext cx="1057618" cy="1168933"/>
          </a:xfrm>
          <a:prstGeom prst="snipRound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07" y="3576135"/>
            <a:ext cx="672436" cy="93950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2" name="矩形 11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3" name="图片 12" descr="3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72185" y="51755"/>
            <a:ext cx="306705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r>
              <a:rPr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大奖</a:t>
            </a:r>
            <a:endParaRPr lang="en-US" altLang="zh-CN" sz="2400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0004" y="787381"/>
            <a:ext cx="4951412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Consumer--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Tourism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Awards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4" name="组合 23"/>
          <p:cNvGrpSpPr/>
          <p:nvPr/>
        </p:nvGrpSpPr>
        <p:grpSpPr bwMode="auto">
          <a:xfrm>
            <a:off x="6184900" y="2940050"/>
            <a:ext cx="5334000" cy="1057275"/>
            <a:chOff x="3660060" y="3189527"/>
            <a:chExt cx="16459196" cy="3262309"/>
          </a:xfrm>
        </p:grpSpPr>
        <p:pic>
          <p:nvPicPr>
            <p:cNvPr id="10262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060" y="3202200"/>
              <a:ext cx="16459196" cy="3249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3" name="图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896" y="3446571"/>
              <a:ext cx="1723926" cy="365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64" name="文本框 22"/>
            <p:cNvSpPr txBox="1">
              <a:spLocks noChangeArrowheads="1"/>
            </p:cNvSpPr>
            <p:nvPr/>
          </p:nvSpPr>
          <p:spPr bwMode="auto">
            <a:xfrm>
              <a:off x="3695660" y="3189527"/>
              <a:ext cx="4572463" cy="759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00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核销奖品管理</a:t>
              </a:r>
            </a:p>
          </p:txBody>
        </p:sp>
      </p:grpSp>
      <p:sp>
        <p:nvSpPr>
          <p:cNvPr id="10245" name="文本框 25"/>
          <p:cNvSpPr txBox="1">
            <a:spLocks noChangeArrowheads="1"/>
          </p:cNvSpPr>
          <p:nvPr/>
        </p:nvSpPr>
        <p:spPr bwMode="auto">
          <a:xfrm>
            <a:off x="6129338" y="4110038"/>
            <a:ext cx="5203825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旅游类大奖：消费者抽中旅游大奖后须填写个人信息，等待企业主动联系安排旅游事宜。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2.JD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类实物大奖：价值</a:t>
            </a:r>
            <a:r>
              <a:rPr lang="en-US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4999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iphone7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或者家电类奖品</a:t>
            </a:r>
            <a:endParaRPr lang="en-US" altLang="zh-CN" sz="1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自主邮寄类大奖：采购纪念金币邮寄给中奖者</a:t>
            </a:r>
            <a:endParaRPr lang="en-US" altLang="zh-CN" sz="1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目的：网络造势，提高促销活动的影响力度和参与度</a:t>
            </a:r>
            <a:endParaRPr lang="en-US" altLang="zh-CN" sz="1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zh-CN" sz="11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0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252538"/>
            <a:ext cx="3395662" cy="596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38" y="1679575"/>
            <a:ext cx="3111500" cy="546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矩形 32"/>
          <p:cNvSpPr>
            <a:spLocks noChangeArrowheads="1"/>
          </p:cNvSpPr>
          <p:nvPr/>
        </p:nvSpPr>
        <p:spPr bwMode="auto">
          <a:xfrm>
            <a:off x="3460750" y="2265363"/>
            <a:ext cx="2138363" cy="37639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544888" y="2405063"/>
            <a:ext cx="1885950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请填写领奖信息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606800" y="2784475"/>
            <a:ext cx="1885950" cy="2762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603625" y="3162300"/>
            <a:ext cx="1884363" cy="2778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602038" y="3541713"/>
            <a:ext cx="1884362" cy="2762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602038" y="3919538"/>
            <a:ext cx="1884362" cy="2778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602038" y="4298950"/>
            <a:ext cx="1884362" cy="2762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区（县）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602038" y="4676775"/>
            <a:ext cx="1884362" cy="2762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详细地址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602038" y="5094288"/>
            <a:ext cx="1884362" cy="2762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详细地址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602038" y="5502275"/>
            <a:ext cx="1884362" cy="2778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</a:p>
        </p:txBody>
      </p:sp>
      <p:sp>
        <p:nvSpPr>
          <p:cNvPr id="43" name="矩形标注 42"/>
          <p:cNvSpPr/>
          <p:nvPr/>
        </p:nvSpPr>
        <p:spPr bwMode="auto">
          <a:xfrm>
            <a:off x="6151563" y="1819275"/>
            <a:ext cx="5326062" cy="725488"/>
          </a:xfrm>
          <a:prstGeom prst="wedgeRectCallout">
            <a:avLst>
              <a:gd name="adj1" fmla="val -57819"/>
              <a:gd name="adj2" fmla="val 9154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72213" y="1982788"/>
            <a:ext cx="53117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提交成功！请耐心等待管理员审核，咨询电话：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18378394090</a:t>
            </a:r>
            <a:endParaRPr lang="zh-CN" altLang="en-US" sz="14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5" y="1860345"/>
            <a:ext cx="2348721" cy="41689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079652" y="2427097"/>
            <a:ext cx="270000" cy="139700"/>
          </a:xfrm>
          <a:prstGeom prst="rect">
            <a:avLst/>
          </a:prstGeom>
          <a:solidFill>
            <a:srgbClr val="241E1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5615" y="2424873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 smtClean="0">
                <a:solidFill>
                  <a:srgbClr val="FFC000"/>
                </a:solidFill>
                <a:ea typeface="微软雅黑" panose="020B0503020204020204" pitchFamily="34" charset="-122"/>
              </a:rPr>
              <a:t>五粮液</a:t>
            </a:r>
            <a:endParaRPr lang="zh-CN" altLang="en-US" sz="600" dirty="0">
              <a:solidFill>
                <a:srgbClr val="FFC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541" y="3423737"/>
            <a:ext cx="709343" cy="146474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19" y="3457990"/>
            <a:ext cx="691145" cy="1427170"/>
          </a:xfrm>
          <a:prstGeom prst="rect">
            <a:avLst/>
          </a:prstGeom>
          <a:effectLst>
            <a:outerShdw dist="1993900" dir="5400000" sx="115000" sy="115000" algn="ctr" rotWithShape="0">
              <a:srgbClr val="000000">
                <a:alpha val="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49" y="3217346"/>
            <a:ext cx="926984" cy="1460317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30" name="矩形 29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31" name="图片 30" descr="3"/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60419" y="325340"/>
            <a:ext cx="3700462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再来一</a:t>
            </a:r>
            <a:r>
              <a:rPr lang="zh-CN" alt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41523" y="1009033"/>
            <a:ext cx="4951412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Consumer--Another bottle</a:t>
            </a:r>
            <a:endParaRPr lang="zh-CN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8" name="矩形 4"/>
          <p:cNvSpPr>
            <a:spLocks noChangeArrowheads="1"/>
          </p:cNvSpPr>
          <p:nvPr/>
        </p:nvSpPr>
        <p:spPr bwMode="auto">
          <a:xfrm>
            <a:off x="4206875" y="4029075"/>
            <a:ext cx="7315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消费者持兑奖二维码码前往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附近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线下门店，线下门店微信扫描二维码即可核销，核销之后返利终端门店或分级返利</a:t>
            </a:r>
          </a:p>
        </p:txBody>
      </p:sp>
      <p:sp>
        <p:nvSpPr>
          <p:cNvPr id="11269" name="矩形 5"/>
          <p:cNvSpPr>
            <a:spLocks noChangeArrowheads="1"/>
          </p:cNvSpPr>
          <p:nvPr/>
        </p:nvSpPr>
        <p:spPr bwMode="auto">
          <a:xfrm>
            <a:off x="4206875" y="3690938"/>
            <a:ext cx="6096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2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再来一瓶领奖可选方式</a:t>
            </a:r>
          </a:p>
        </p:txBody>
      </p:sp>
      <p:sp>
        <p:nvSpPr>
          <p:cNvPr id="11270" name="矩形 6"/>
          <p:cNvSpPr>
            <a:spLocks noChangeArrowheads="1"/>
          </p:cNvSpPr>
          <p:nvPr/>
        </p:nvSpPr>
        <p:spPr bwMode="auto">
          <a:xfrm>
            <a:off x="4206875" y="4775200"/>
            <a:ext cx="73152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sz="12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较传统促销的再来一瓶，我们可保证奖品直达消费者手中，避免中间截留和瓶盖造假造成的损失，并且可以统计出奖品发放的真实数据，实际反映活动效果！</a:t>
            </a:r>
          </a:p>
        </p:txBody>
      </p:sp>
      <p:pic>
        <p:nvPicPr>
          <p:cNvPr id="11271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3" y="1537149"/>
            <a:ext cx="3214688" cy="564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9" r="12089"/>
          <a:stretch>
            <a:fillRect/>
          </a:stretch>
        </p:blipFill>
        <p:spPr>
          <a:xfrm>
            <a:off x="4270696" y="2249619"/>
            <a:ext cx="965916" cy="78873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35091" y="2024626"/>
            <a:ext cx="1395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兑奖二维码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06875" y="3004560"/>
            <a:ext cx="1395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长按保存二维码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78592" y="1865313"/>
            <a:ext cx="1048738" cy="1825626"/>
            <a:chOff x="5911403" y="2189408"/>
            <a:chExt cx="2216798" cy="385896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06" t="1104" r="949"/>
            <a:stretch>
              <a:fillRect/>
            </a:stretch>
          </p:blipFill>
          <p:spPr>
            <a:xfrm>
              <a:off x="5911403" y="2189408"/>
              <a:ext cx="2185896" cy="385896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71675" y="4073815"/>
              <a:ext cx="215500" cy="2921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95201" y="3363330"/>
              <a:ext cx="215500" cy="29212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17222" y="3669001"/>
              <a:ext cx="215500" cy="29212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95936" y="4219876"/>
              <a:ext cx="215500" cy="29212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78209" y="2929842"/>
              <a:ext cx="215500" cy="292123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7009476" y="2665756"/>
              <a:ext cx="871495" cy="390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100M</a:t>
              </a:r>
              <a:endParaRPr lang="zh-CN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45275" y="3142054"/>
              <a:ext cx="871495" cy="390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300M</a:t>
              </a:r>
              <a:endParaRPr lang="zh-CN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57949" y="3863389"/>
              <a:ext cx="871495" cy="585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1000M</a:t>
              </a:r>
              <a:endParaRPr lang="zh-CN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36237" y="3979044"/>
              <a:ext cx="871495" cy="585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@</a:t>
              </a:r>
              <a:r>
                <a:rPr lang="en-US" altLang="zh-CN" sz="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50M</a:t>
              </a:r>
              <a:endParaRPr lang="zh-CN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56706" y="3462731"/>
              <a:ext cx="871495" cy="390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</a:t>
              </a:r>
              <a:endParaRPr lang="zh-CN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0" y="2155430"/>
            <a:ext cx="2201035" cy="39068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05" y="2467705"/>
            <a:ext cx="1923213" cy="5048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2223231" y="2699440"/>
            <a:ext cx="761680" cy="138499"/>
          </a:xfrm>
          <a:prstGeom prst="rect">
            <a:avLst/>
          </a:prstGeom>
          <a:solidFill>
            <a:srgbClr val="23201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6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kumimoji="0" lang="zh-CN" altLang="en-US" sz="6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元特曲一瓶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73" y="3511419"/>
            <a:ext cx="709343" cy="146474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29" y="3533146"/>
            <a:ext cx="691145" cy="1427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2" y="3094726"/>
            <a:ext cx="959746" cy="1981814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30" name="矩形 29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31" name="图片 30" descr="3"/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649413"/>
            <a:ext cx="3214687" cy="5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17" y="2241670"/>
            <a:ext cx="2239556" cy="3980010"/>
          </a:xfrm>
          <a:prstGeom prst="rect">
            <a:avLst/>
          </a:prstGeom>
        </p:spPr>
      </p:pic>
      <p:pic>
        <p:nvPicPr>
          <p:cNvPr id="12295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9413"/>
            <a:ext cx="3214687" cy="5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6" y="2259013"/>
            <a:ext cx="2196979" cy="390434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89400" y="211327"/>
            <a:ext cx="370205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红包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裂变礼包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44640" y="908993"/>
            <a:ext cx="4949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Consumer--red packet</a:t>
            </a:r>
            <a:endParaRPr lang="zh-CN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0263" y="549275"/>
            <a:ext cx="2278062" cy="923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消费者获得红包，我们采用微信转账的方式，实时达到消费者微信账户，体验极其畅快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3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9413"/>
            <a:ext cx="3213100" cy="5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8" name="矩形 15"/>
          <p:cNvSpPr>
            <a:spLocks noChangeArrowheads="1"/>
          </p:cNvSpPr>
          <p:nvPr/>
        </p:nvSpPr>
        <p:spPr bwMode="auto">
          <a:xfrm>
            <a:off x="3533775" y="5430838"/>
            <a:ext cx="2200275" cy="739775"/>
          </a:xfrm>
          <a:prstGeom prst="rect">
            <a:avLst/>
          </a:prstGeom>
          <a:solidFill>
            <a:schemeClr val="tx1">
              <a:alpha val="8588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299" name="文本框 16"/>
          <p:cNvSpPr txBox="1">
            <a:spLocks noChangeArrowheads="1"/>
          </p:cNvSpPr>
          <p:nvPr/>
        </p:nvSpPr>
        <p:spPr bwMode="auto">
          <a:xfrm>
            <a:off x="3878263" y="5546725"/>
            <a:ext cx="20621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长按图片，发送好友，大家一起抢红包！</a:t>
            </a:r>
          </a:p>
        </p:txBody>
      </p:sp>
      <p:sp>
        <p:nvSpPr>
          <p:cNvPr id="12300" name="上箭头 17"/>
          <p:cNvSpPr>
            <a:spLocks noChangeArrowheads="1"/>
          </p:cNvSpPr>
          <p:nvPr/>
        </p:nvSpPr>
        <p:spPr bwMode="auto">
          <a:xfrm>
            <a:off x="3619500" y="5608638"/>
            <a:ext cx="287338" cy="355600"/>
          </a:xfrm>
          <a:prstGeom prst="upArrow">
            <a:avLst>
              <a:gd name="adj1" fmla="val 50000"/>
              <a:gd name="adj2" fmla="val 49697"/>
            </a:avLst>
          </a:prstGeom>
          <a:solidFill>
            <a:srgbClr val="FFFF00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302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275" y="1649413"/>
            <a:ext cx="3213100" cy="5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4" name="上箭头 21"/>
          <p:cNvSpPr>
            <a:spLocks noChangeArrowheads="1"/>
          </p:cNvSpPr>
          <p:nvPr/>
        </p:nvSpPr>
        <p:spPr bwMode="auto">
          <a:xfrm>
            <a:off x="1785938" y="1473200"/>
            <a:ext cx="238125" cy="176213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305" name="矩形 22"/>
          <p:cNvSpPr>
            <a:spLocks noChangeArrowheads="1"/>
          </p:cNvSpPr>
          <p:nvPr/>
        </p:nvSpPr>
        <p:spPr bwMode="auto">
          <a:xfrm>
            <a:off x="6224767" y="4696183"/>
            <a:ext cx="2211387" cy="280988"/>
          </a:xfrm>
          <a:prstGeom prst="rect">
            <a:avLst/>
          </a:prstGeom>
          <a:noFill/>
          <a:ln w="9525" algn="ctr">
            <a:solidFill>
              <a:srgbClr val="FFC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7" y="2239963"/>
            <a:ext cx="2210364" cy="3923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14" y="2259012"/>
            <a:ext cx="2200276" cy="39116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9219199" y="4469606"/>
            <a:ext cx="1740722" cy="17010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3846" y="4513399"/>
            <a:ext cx="1662619" cy="13464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8" y="2397125"/>
            <a:ext cx="2095792" cy="7621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346" y="2951165"/>
            <a:ext cx="619280" cy="110054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96" y="4683868"/>
            <a:ext cx="551819" cy="9806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7" y="4686905"/>
            <a:ext cx="2236146" cy="15425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260" y="3165929"/>
            <a:ext cx="2103938" cy="2217324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26" name="矩形 25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 descr="3"/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17841" y="133991"/>
            <a:ext cx="3700463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分享好友</a:t>
            </a:r>
            <a:r>
              <a:rPr lang="en-US" altLang="zh-CN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产品宣传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97652" y="821004"/>
            <a:ext cx="8335962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share--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 product introduction</a:t>
            </a:r>
            <a:endParaRPr lang="zh-CN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6" name="矩形 4"/>
          <p:cNvSpPr>
            <a:spLocks noChangeArrowheads="1"/>
          </p:cNvSpPr>
          <p:nvPr/>
        </p:nvSpPr>
        <p:spPr bwMode="auto">
          <a:xfrm>
            <a:off x="6107113" y="4138613"/>
            <a:ext cx="583565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分享给好友后，自己和好友可长按识别二维码，参与抽奖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抽奖过程中传递品牌文化、新品活动，通过发放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电商券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、红包的方式刺激网上商品销量，奖券领取后直接存入电商平台账户，进入电商平台即可消费！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裂变优势</a:t>
            </a:r>
            <a:endParaRPr lang="en-US" altLang="zh-CN" sz="12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在抽奖过程中即增加了消费者的互动感，又进行了品牌宣传，让更多人了解新品，购买新品。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7" name="矩形 5"/>
          <p:cNvSpPr>
            <a:spLocks noChangeArrowheads="1"/>
          </p:cNvSpPr>
          <p:nvPr/>
        </p:nvSpPr>
        <p:spPr bwMode="auto">
          <a:xfrm>
            <a:off x="6073030" y="3925195"/>
            <a:ext cx="67341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2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分享给好友，大家可以一起抢奖品</a:t>
            </a:r>
          </a:p>
        </p:txBody>
      </p:sp>
      <p:pic>
        <p:nvPicPr>
          <p:cNvPr id="13318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25" y="1584325"/>
            <a:ext cx="3213100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584325"/>
            <a:ext cx="3214688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圆角矩形 12"/>
          <p:cNvSpPr/>
          <p:nvPr/>
        </p:nvSpPr>
        <p:spPr>
          <a:xfrm>
            <a:off x="6346410" y="1789126"/>
            <a:ext cx="1947584" cy="906544"/>
          </a:xfrm>
          <a:prstGeom prst="roundRect">
            <a:avLst/>
          </a:prstGeom>
          <a:solidFill>
            <a:srgbClr val="65B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682742" y="1801549"/>
            <a:ext cx="1947584" cy="882885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46410" y="2753912"/>
            <a:ext cx="1947584" cy="860786"/>
          </a:xfrm>
          <a:prstGeom prst="round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682742" y="2740113"/>
            <a:ext cx="1947584" cy="924318"/>
          </a:xfrm>
          <a:prstGeom prst="roundRect">
            <a:avLst/>
          </a:prstGeom>
          <a:solidFill>
            <a:srgbClr val="FF9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8073" y="2051041"/>
            <a:ext cx="466514" cy="46651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995950" y="2098782"/>
            <a:ext cx="1104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品牌营销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6822" y="1992982"/>
            <a:ext cx="446023" cy="44850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355724" y="2085531"/>
            <a:ext cx="1104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产品宣传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45306" y="3028864"/>
            <a:ext cx="414506" cy="42409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317087" y="3070414"/>
            <a:ext cx="1104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增粉丝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2025" y="2976815"/>
            <a:ext cx="388748" cy="40378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960773" y="3042043"/>
            <a:ext cx="1104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提升销量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7" y="2185537"/>
            <a:ext cx="2239556" cy="3983425"/>
          </a:xfrm>
          <a:prstGeom prst="rect">
            <a:avLst/>
          </a:prstGeom>
        </p:spPr>
      </p:pic>
      <p:sp>
        <p:nvSpPr>
          <p:cNvPr id="26" name="矩形 22"/>
          <p:cNvSpPr>
            <a:spLocks noChangeArrowheads="1"/>
          </p:cNvSpPr>
          <p:nvPr/>
        </p:nvSpPr>
        <p:spPr bwMode="auto">
          <a:xfrm>
            <a:off x="661536" y="4648466"/>
            <a:ext cx="2211387" cy="280988"/>
          </a:xfrm>
          <a:prstGeom prst="rect">
            <a:avLst/>
          </a:prstGeom>
          <a:noFill/>
          <a:ln w="9525" algn="ctr">
            <a:solidFill>
              <a:srgbClr val="FFC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12" y="2188654"/>
            <a:ext cx="2244183" cy="397719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8" y="2229795"/>
            <a:ext cx="2239556" cy="398001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8" y="4675030"/>
            <a:ext cx="2236146" cy="15425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92" y="5410008"/>
            <a:ext cx="1098222" cy="71952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30" name="矩形 29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31" name="图片 30" descr="3"/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69078" y="594882"/>
            <a:ext cx="204084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电商引流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6685" y="1111086"/>
            <a:ext cx="4185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online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offline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89502" y="2511381"/>
            <a:ext cx="5584410" cy="2037005"/>
            <a:chOff x="1508228" y="2231622"/>
            <a:chExt cx="9497358" cy="346431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8228" y="2993766"/>
              <a:ext cx="2343899" cy="2106268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931" y="3265871"/>
              <a:ext cx="991660" cy="596080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3313376" y="2231622"/>
              <a:ext cx="5382183" cy="47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码获得电商抵扣券，引流线上商店消费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167553" y="5252909"/>
              <a:ext cx="4528006" cy="44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购买实物活动商品，又可参与扫码抽奖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上弧形箭头 40"/>
            <p:cNvSpPr/>
            <p:nvPr/>
          </p:nvSpPr>
          <p:spPr>
            <a:xfrm>
              <a:off x="4130432" y="3064233"/>
              <a:ext cx="3668232" cy="608782"/>
            </a:xfrm>
            <a:prstGeom prst="curvedDownArrow">
              <a:avLst/>
            </a:prstGeom>
            <a:solidFill>
              <a:srgbClr val="FE0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上弧形箭头 41"/>
            <p:cNvSpPr/>
            <p:nvPr/>
          </p:nvSpPr>
          <p:spPr>
            <a:xfrm flipH="1" flipV="1">
              <a:off x="4167554" y="4523255"/>
              <a:ext cx="3460238" cy="555879"/>
            </a:xfrm>
            <a:prstGeom prst="curvedDownArrow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541195" y="3665103"/>
              <a:ext cx="3946536" cy="68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促销生态圈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7923" y="3127831"/>
              <a:ext cx="2937663" cy="1583472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3" y="1970469"/>
            <a:ext cx="2707951" cy="4752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68" y="2522886"/>
            <a:ext cx="1833978" cy="32252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37" y="1967264"/>
            <a:ext cx="2680422" cy="4704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17" y="2514028"/>
            <a:ext cx="1807738" cy="32091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56689" y="5207347"/>
            <a:ext cx="4481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消费者中奖页面引导进入电商平台购物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22" name="矩形 21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3" name="图片 22" descr="3"/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5783" y="233532"/>
            <a:ext cx="370205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智能促销</a:t>
            </a:r>
            <a:endParaRPr lang="en-US" altLang="zh-CN" sz="28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7" name="矩形 2"/>
          <p:cNvSpPr>
            <a:spLocks noChangeArrowheads="1"/>
          </p:cNvSpPr>
          <p:nvPr/>
        </p:nvSpPr>
        <p:spPr bwMode="auto">
          <a:xfrm>
            <a:off x="4562475" y="1064529"/>
            <a:ext cx="8337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Intelligent promotion</a:t>
            </a:r>
          </a:p>
        </p:txBody>
      </p:sp>
      <p:sp>
        <p:nvSpPr>
          <p:cNvPr id="16388" name="椭圆 5"/>
          <p:cNvSpPr>
            <a:spLocks noChangeArrowheads="1"/>
          </p:cNvSpPr>
          <p:nvPr/>
        </p:nvSpPr>
        <p:spPr bwMode="auto">
          <a:xfrm>
            <a:off x="1365250" y="2125663"/>
            <a:ext cx="2363788" cy="2363787"/>
          </a:xfrm>
          <a:prstGeom prst="ellipse">
            <a:avLst/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389" name="椭圆 16"/>
          <p:cNvSpPr>
            <a:spLocks noChangeArrowheads="1"/>
          </p:cNvSpPr>
          <p:nvPr/>
        </p:nvSpPr>
        <p:spPr bwMode="auto">
          <a:xfrm>
            <a:off x="5048250" y="2125663"/>
            <a:ext cx="2363788" cy="23637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390" name="椭圆 17"/>
          <p:cNvSpPr>
            <a:spLocks noChangeArrowheads="1"/>
          </p:cNvSpPr>
          <p:nvPr/>
        </p:nvSpPr>
        <p:spPr bwMode="auto">
          <a:xfrm>
            <a:off x="8731250" y="2125663"/>
            <a:ext cx="2363788" cy="2363787"/>
          </a:xfrm>
          <a:prstGeom prst="ellipse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391" name="文本框 6"/>
          <p:cNvSpPr txBox="1">
            <a:spLocks noChangeArrowheads="1"/>
          </p:cNvSpPr>
          <p:nvPr/>
        </p:nvSpPr>
        <p:spPr bwMode="auto">
          <a:xfrm>
            <a:off x="1679575" y="3687763"/>
            <a:ext cx="2008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中奖率实时可调</a:t>
            </a:r>
          </a:p>
        </p:txBody>
      </p:sp>
      <p:sp>
        <p:nvSpPr>
          <p:cNvPr id="16392" name="文本框 18"/>
          <p:cNvSpPr txBox="1">
            <a:spLocks noChangeArrowheads="1"/>
          </p:cNvSpPr>
          <p:nvPr/>
        </p:nvSpPr>
        <p:spPr bwMode="auto">
          <a:xfrm>
            <a:off x="5495925" y="3687763"/>
            <a:ext cx="2185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定时定点引爆</a:t>
            </a:r>
          </a:p>
        </p:txBody>
      </p:sp>
      <p:sp>
        <p:nvSpPr>
          <p:cNvPr id="16393" name="文本框 19"/>
          <p:cNvSpPr txBox="1">
            <a:spLocks noChangeArrowheads="1"/>
          </p:cNvSpPr>
          <p:nvPr/>
        </p:nvSpPr>
        <p:spPr bwMode="auto">
          <a:xfrm>
            <a:off x="8820150" y="3687763"/>
            <a:ext cx="2185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数据轻松收集</a:t>
            </a:r>
          </a:p>
        </p:txBody>
      </p:sp>
      <p:pic>
        <p:nvPicPr>
          <p:cNvPr id="16394" name="图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2574925"/>
            <a:ext cx="1062037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图片 20"/>
          <p:cNvPicPr>
            <a:picLocks noChangeAspect="1"/>
          </p:cNvPicPr>
          <p:nvPr/>
        </p:nvPicPr>
        <p:blipFill>
          <a:blip r:embed="rId3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2492375"/>
            <a:ext cx="941388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图片 21"/>
          <p:cNvPicPr>
            <a:picLocks noChangeAspect="1"/>
          </p:cNvPicPr>
          <p:nvPr/>
        </p:nvPicPr>
        <p:blipFill>
          <a:blip r:embed="rId4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25" y="2608263"/>
            <a:ext cx="88423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1543050" y="4754563"/>
            <a:ext cx="2008188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在活动过程中可根据活动效果灵活调整中奖率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226050" y="4754563"/>
            <a:ext cx="2008188" cy="738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可设定特定时间和特定区域范围独立开奖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997950" y="4754563"/>
            <a:ext cx="2008188" cy="738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轻松获取消费者手机号，扫码位置进行分析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7" name="矩形 16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8" name="图片 17" descr="3"/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"/>
          <a:stretch>
            <a:fillRect/>
          </a:stretch>
        </p:blipFill>
        <p:spPr bwMode="auto">
          <a:xfrm>
            <a:off x="-839788" y="1390650"/>
            <a:ext cx="7683501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15"/>
          <p:cNvSpPr>
            <a:spLocks noChangeArrowheads="1"/>
          </p:cNvSpPr>
          <p:nvPr/>
        </p:nvSpPr>
        <p:spPr bwMode="auto">
          <a:xfrm>
            <a:off x="636588" y="1939925"/>
            <a:ext cx="4676775" cy="2871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55303" y="242302"/>
            <a:ext cx="370205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活动效果分析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决策指引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49975" y="948739"/>
            <a:ext cx="8335963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 effect analysis</a:t>
            </a:r>
            <a:endParaRPr lang="zh-CN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4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2219325"/>
            <a:ext cx="4662487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3351213"/>
            <a:ext cx="4662487" cy="12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圆角矩形 16"/>
          <p:cNvSpPr>
            <a:spLocks noChangeArrowheads="1"/>
          </p:cNvSpPr>
          <p:nvPr/>
        </p:nvSpPr>
        <p:spPr bwMode="auto">
          <a:xfrm>
            <a:off x="6189663" y="1787525"/>
            <a:ext cx="2001837" cy="126682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417" name="文本框 17"/>
          <p:cNvSpPr txBox="1">
            <a:spLocks noChangeArrowheads="1"/>
          </p:cNvSpPr>
          <p:nvPr/>
        </p:nvSpPr>
        <p:spPr bwMode="auto">
          <a:xfrm>
            <a:off x="6443663" y="2595563"/>
            <a:ext cx="163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扫码趋势分析</a:t>
            </a:r>
          </a:p>
        </p:txBody>
      </p:sp>
      <p:sp>
        <p:nvSpPr>
          <p:cNvPr id="22" name="圆角矩形 21"/>
          <p:cNvSpPr/>
          <p:nvPr/>
        </p:nvSpPr>
        <p:spPr bwMode="auto">
          <a:xfrm>
            <a:off x="6189663" y="3292475"/>
            <a:ext cx="2001837" cy="12668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419" name="文本框 22"/>
          <p:cNvSpPr txBox="1">
            <a:spLocks noChangeArrowheads="1"/>
          </p:cNvSpPr>
          <p:nvPr/>
        </p:nvSpPr>
        <p:spPr bwMode="auto">
          <a:xfrm>
            <a:off x="6443663" y="4100513"/>
            <a:ext cx="163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扫码用户统计</a:t>
            </a:r>
          </a:p>
        </p:txBody>
      </p:sp>
      <p:sp>
        <p:nvSpPr>
          <p:cNvPr id="17420" name="圆角矩形 23"/>
          <p:cNvSpPr>
            <a:spLocks noChangeArrowheads="1"/>
          </p:cNvSpPr>
          <p:nvPr/>
        </p:nvSpPr>
        <p:spPr bwMode="auto">
          <a:xfrm>
            <a:off x="8621713" y="1787525"/>
            <a:ext cx="2001837" cy="126682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421" name="文本框 24"/>
          <p:cNvSpPr txBox="1">
            <a:spLocks noChangeArrowheads="1"/>
          </p:cNvSpPr>
          <p:nvPr/>
        </p:nvSpPr>
        <p:spPr bwMode="auto">
          <a:xfrm>
            <a:off x="8874125" y="2595563"/>
            <a:ext cx="16367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费用统计分析</a:t>
            </a:r>
          </a:p>
        </p:txBody>
      </p:sp>
      <p:sp>
        <p:nvSpPr>
          <p:cNvPr id="17422" name="圆角矩形 25"/>
          <p:cNvSpPr>
            <a:spLocks noChangeArrowheads="1"/>
          </p:cNvSpPr>
          <p:nvPr/>
        </p:nvSpPr>
        <p:spPr bwMode="auto">
          <a:xfrm>
            <a:off x="8621713" y="3316288"/>
            <a:ext cx="2001837" cy="1266825"/>
          </a:xfrm>
          <a:prstGeom prst="roundRect">
            <a:avLst>
              <a:gd name="adj" fmla="val 16667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423" name="文本框 26"/>
          <p:cNvSpPr txBox="1">
            <a:spLocks noChangeArrowheads="1"/>
          </p:cNvSpPr>
          <p:nvPr/>
        </p:nvSpPr>
        <p:spPr bwMode="auto">
          <a:xfrm>
            <a:off x="8874125" y="4122738"/>
            <a:ext cx="16367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扫码时段分析</a:t>
            </a:r>
          </a:p>
        </p:txBody>
      </p:sp>
      <p:pic>
        <p:nvPicPr>
          <p:cNvPr id="17424" name="图片 27"/>
          <p:cNvPicPr>
            <a:picLocks noChangeAspect="1"/>
          </p:cNvPicPr>
          <p:nvPr/>
        </p:nvPicPr>
        <p:blipFill>
          <a:blip r:embed="rId6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1954213"/>
            <a:ext cx="61277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图片 28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0" y="1997075"/>
            <a:ext cx="6381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圆角矩形 29"/>
          <p:cNvSpPr/>
          <p:nvPr/>
        </p:nvSpPr>
        <p:spPr bwMode="auto">
          <a:xfrm>
            <a:off x="6230938" y="4937125"/>
            <a:ext cx="2001837" cy="12668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427" name="文本框 30"/>
          <p:cNvSpPr txBox="1">
            <a:spLocks noChangeArrowheads="1"/>
          </p:cNvSpPr>
          <p:nvPr/>
        </p:nvSpPr>
        <p:spPr bwMode="auto">
          <a:xfrm>
            <a:off x="6415088" y="5751513"/>
            <a:ext cx="163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作战沙盘</a:t>
            </a:r>
          </a:p>
        </p:txBody>
      </p:sp>
      <p:sp>
        <p:nvSpPr>
          <p:cNvPr id="17428" name="圆角矩形 31"/>
          <p:cNvSpPr>
            <a:spLocks noChangeArrowheads="1"/>
          </p:cNvSpPr>
          <p:nvPr/>
        </p:nvSpPr>
        <p:spPr bwMode="auto">
          <a:xfrm>
            <a:off x="8691563" y="4929188"/>
            <a:ext cx="2001837" cy="1268412"/>
          </a:xfrm>
          <a:prstGeom prst="roundRect">
            <a:avLst>
              <a:gd name="adj" fmla="val 16667"/>
            </a:avLst>
          </a:prstGeom>
          <a:solidFill>
            <a:srgbClr val="E65C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429" name="文本框 32"/>
          <p:cNvSpPr txBox="1">
            <a:spLocks noChangeArrowheads="1"/>
          </p:cNvSpPr>
          <p:nvPr/>
        </p:nvSpPr>
        <p:spPr bwMode="auto">
          <a:xfrm>
            <a:off x="8874125" y="5737225"/>
            <a:ext cx="16367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购买行为分析</a:t>
            </a:r>
          </a:p>
        </p:txBody>
      </p:sp>
      <p:pic>
        <p:nvPicPr>
          <p:cNvPr id="17430" name="图片 33"/>
          <p:cNvPicPr>
            <a:picLocks noChangeAspect="1"/>
          </p:cNvPicPr>
          <p:nvPr/>
        </p:nvPicPr>
        <p:blipFill>
          <a:blip r:embed="rId8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3516313"/>
            <a:ext cx="428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图片 34"/>
          <p:cNvPicPr>
            <a:picLocks noChangeAspect="1"/>
          </p:cNvPicPr>
          <p:nvPr/>
        </p:nvPicPr>
        <p:blipFill>
          <a:blip r:embed="rId9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0" y="3446463"/>
            <a:ext cx="677863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图片 35"/>
          <p:cNvPicPr>
            <a:picLocks noChangeAspect="1"/>
          </p:cNvPicPr>
          <p:nvPr/>
        </p:nvPicPr>
        <p:blipFill>
          <a:blip r:embed="rId10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5130800"/>
            <a:ext cx="5588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3" name="图片 36"/>
          <p:cNvPicPr>
            <a:picLocks noChangeAspect="1"/>
          </p:cNvPicPr>
          <p:nvPr/>
        </p:nvPicPr>
        <p:blipFill>
          <a:blip r:embed="rId11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925" y="5124450"/>
            <a:ext cx="547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组合 25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27" name="矩形 26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8" name="图片 27" descr="3"/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3350" y="152619"/>
            <a:ext cx="370205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消费人群画像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12" y="847228"/>
            <a:ext cx="83375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Consumer population analysis</a:t>
            </a:r>
            <a:endParaRPr lang="zh-CN" altLang="en-US" sz="2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0" name="文本框 7"/>
          <p:cNvSpPr txBox="1">
            <a:spLocks noChangeArrowheads="1"/>
          </p:cNvSpPr>
          <p:nvPr/>
        </p:nvSpPr>
        <p:spPr bwMode="auto">
          <a:xfrm>
            <a:off x="5695950" y="1828800"/>
            <a:ext cx="17875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用户画像</a:t>
            </a:r>
          </a:p>
        </p:txBody>
      </p:sp>
      <p:sp>
        <p:nvSpPr>
          <p:cNvPr id="19461" name="文本框 8"/>
          <p:cNvSpPr txBox="1">
            <a:spLocks noChangeArrowheads="1"/>
          </p:cNvSpPr>
          <p:nvPr/>
        </p:nvSpPr>
        <p:spPr bwMode="auto">
          <a:xfrm>
            <a:off x="5794375" y="3525838"/>
            <a:ext cx="1785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地域分析</a:t>
            </a:r>
          </a:p>
        </p:txBody>
      </p:sp>
      <p:grpSp>
        <p:nvGrpSpPr>
          <p:cNvPr id="19462" name="组合 15"/>
          <p:cNvGrpSpPr/>
          <p:nvPr/>
        </p:nvGrpSpPr>
        <p:grpSpPr bwMode="auto">
          <a:xfrm>
            <a:off x="-839788" y="1390650"/>
            <a:ext cx="7683501" cy="5176838"/>
            <a:chOff x="-1402668" y="1111348"/>
            <a:chExt cx="8390902" cy="5653094"/>
          </a:xfrm>
        </p:grpSpPr>
        <p:pic>
          <p:nvPicPr>
            <p:cNvPr id="19465" name="图片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20"/>
            <a:stretch>
              <a:fillRect/>
            </a:stretch>
          </p:blipFill>
          <p:spPr bwMode="auto">
            <a:xfrm>
              <a:off x="-1402668" y="1111348"/>
              <a:ext cx="8390902" cy="5653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6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17" y="1680550"/>
              <a:ext cx="5071406" cy="1601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7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16" y="3263906"/>
              <a:ext cx="5071407" cy="1564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63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2230438"/>
            <a:ext cx="3241675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12425" r="5933" b="2950"/>
          <a:stretch>
            <a:fillRect/>
          </a:stretch>
        </p:blipFill>
        <p:spPr bwMode="auto">
          <a:xfrm>
            <a:off x="6059488" y="4078288"/>
            <a:ext cx="4938712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3" name="矩形 12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4" name="图片 13" descr="3"/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94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280420"/>
            <a:ext cx="12223111" cy="2018714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2989"/>
          <a:stretch>
            <a:fillRect/>
          </a:stretch>
        </p:blipFill>
        <p:spPr>
          <a:xfrm>
            <a:off x="1932880" y="2632168"/>
            <a:ext cx="2306979" cy="131521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62093" y="2908226"/>
            <a:ext cx="5809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携手骆驼 合作共赢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68917" y="3431446"/>
            <a:ext cx="58099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Luotuoma.com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13" name="矩形 12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 descr="3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5138297" y="650220"/>
            <a:ext cx="190241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公司资历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06473" y="1111885"/>
            <a:ext cx="391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qualifications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3467" y="1955164"/>
            <a:ext cx="972258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由中科院，清华大学，北京大学，留学归国精英人才共同创建，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创始人宋春雨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曾获得成都市政府最高科技奖励—2008年度可变二维码专利金奖，是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码商业应用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、大数据分析和信息安全专家！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公司一直自主研发并拥有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大量核心知识产权，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获得国家专利授权。骆驼码已经为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康师傅、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洽洽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食品、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四特酒业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、正大食品、徽记食品、四川新希望乳业，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丰谷酒业、泸州老窖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，天味股份、太子乐奶粉、张裕葡萄酒、重庆飞亚实业、北京东方雨虹，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山西汾酒集团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湖北白云边酒业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河南宋河酒业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江苏今世缘酒业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家客户提供了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智能促销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解决方案，实现了产品销量的大幅度提升，公司于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起获得多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轮战略注资，公司进入高速发展阶段。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172" y="4334219"/>
            <a:ext cx="4539175" cy="2523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5" name="矩形 4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 descr="3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  <p:sp>
        <p:nvSpPr>
          <p:cNvPr id="91" name="文本框 90"/>
          <p:cNvSpPr txBox="1"/>
          <p:nvPr/>
        </p:nvSpPr>
        <p:spPr>
          <a:xfrm>
            <a:off x="5138297" y="650220"/>
            <a:ext cx="190241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741341" y="1111885"/>
            <a:ext cx="391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Revenue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7"/>
          <p:cNvSpPr txBox="1"/>
          <p:nvPr/>
        </p:nvSpPr>
        <p:spPr>
          <a:xfrm>
            <a:off x="2200636" y="5615033"/>
            <a:ext cx="1184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42"/>
          <p:cNvSpPr txBox="1"/>
          <p:nvPr/>
        </p:nvSpPr>
        <p:spPr>
          <a:xfrm>
            <a:off x="4538220" y="5615033"/>
            <a:ext cx="1184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956813" y="1983728"/>
            <a:ext cx="3838038" cy="3544845"/>
            <a:chOff x="1126939" y="1350372"/>
            <a:chExt cx="4464496" cy="2952328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126939" y="3933659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26939" y="3564618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126939" y="3195577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1126939" y="282653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126939" y="2457495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26939" y="2088454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1126939" y="1719413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/>
          <p:cNvSpPr/>
          <p:nvPr/>
        </p:nvSpPr>
        <p:spPr>
          <a:xfrm>
            <a:off x="2433895" y="3842611"/>
            <a:ext cx="778137" cy="168596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741341" y="2426834"/>
            <a:ext cx="778137" cy="310174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74" name="TextBox 86"/>
          <p:cNvSpPr txBox="1"/>
          <p:nvPr/>
        </p:nvSpPr>
        <p:spPr>
          <a:xfrm>
            <a:off x="6385691" y="5509921"/>
            <a:ext cx="7623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公司营收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4796984" y="2051658"/>
            <a:ext cx="6668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15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5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zh-CN" altLang="en-US" sz="15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TextBox 90"/>
          <p:cNvSpPr txBox="1"/>
          <p:nvPr/>
        </p:nvSpPr>
        <p:spPr>
          <a:xfrm>
            <a:off x="1402141" y="5642748"/>
            <a:ext cx="634595" cy="277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（万元）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3726786" y="3767867"/>
            <a:ext cx="508127" cy="22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420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148046" y="5528573"/>
            <a:ext cx="460877" cy="221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9"/>
          <p:cNvSpPr txBox="1">
            <a:spLocks noChangeArrowheads="1"/>
          </p:cNvSpPr>
          <p:nvPr/>
        </p:nvSpPr>
        <p:spPr bwMode="auto">
          <a:xfrm>
            <a:off x="2489538" y="3448815"/>
            <a:ext cx="66684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15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5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zh-CN" altLang="en-US" sz="15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731809" y="1699404"/>
            <a:ext cx="8855" cy="3912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235590" y="1973660"/>
            <a:ext cx="3572013" cy="2590704"/>
            <a:chOff x="6840747" y="2051658"/>
            <a:chExt cx="3572013" cy="2590704"/>
          </a:xfrm>
        </p:grpSpPr>
        <p:sp>
          <p:nvSpPr>
            <p:cNvPr id="8" name="椭圆形标注 7"/>
            <p:cNvSpPr/>
            <p:nvPr/>
          </p:nvSpPr>
          <p:spPr>
            <a:xfrm>
              <a:off x="6840747" y="2051658"/>
              <a:ext cx="3572013" cy="2590704"/>
            </a:xfrm>
            <a:prstGeom prst="wedgeEllipseCallout">
              <a:avLst>
                <a:gd name="adj1" fmla="val -66278"/>
                <a:gd name="adj2" fmla="val 60517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7378484" y="2865039"/>
              <a:ext cx="30342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相比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2015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年，骆驼码在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年营收增长了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25.166667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倍！</a:t>
              </a:r>
              <a:endPara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6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94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2629" y="0"/>
            <a:ext cx="12192000" cy="6857999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25143" y="1160888"/>
            <a:ext cx="694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5896" y="2544108"/>
            <a:ext cx="2189409" cy="3605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成都奇新科技有限公司</a:t>
            </a:r>
            <a:endParaRPr lang="en-US" altLang="zh-CN" sz="14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zh-CN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896" y="2264426"/>
            <a:ext cx="2189409" cy="4921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0800000">
            <a:off x="1584101" y="2756607"/>
            <a:ext cx="437883" cy="212501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33343" y="2347497"/>
            <a:ext cx="131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总公司：成都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28814" y="2544108"/>
            <a:ext cx="2189845" cy="3605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上海骆驼码科技有限公司</a:t>
            </a:r>
            <a:endParaRPr lang="zh-CN" altLang="en-US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13649" y="2264426"/>
            <a:ext cx="2217890" cy="4921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 rot="10800000">
            <a:off x="4417455" y="2756607"/>
            <a:ext cx="437883" cy="212501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66697" y="2347497"/>
            <a:ext cx="131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分公司：上海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61732" y="2544108"/>
            <a:ext cx="2189409" cy="3605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厦门骆驼码科技有限公司</a:t>
            </a:r>
            <a:endParaRPr lang="zh-CN" altLang="en-US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49289" y="2264426"/>
            <a:ext cx="2201852" cy="4921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0800000">
            <a:off x="7250373" y="2756607"/>
            <a:ext cx="437883" cy="212501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55093" y="2544108"/>
            <a:ext cx="2189409" cy="3605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59241" y="2264426"/>
            <a:ext cx="2189409" cy="4921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8" name="等腰三角形 27"/>
          <p:cNvSpPr/>
          <p:nvPr/>
        </p:nvSpPr>
        <p:spPr>
          <a:xfrm rot="10800000">
            <a:off x="10047446" y="2756607"/>
            <a:ext cx="437883" cy="212501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71414" y="2347497"/>
            <a:ext cx="131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分公司：厦门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609565" y="2379471"/>
            <a:ext cx="131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分公司：南京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35267" y="596133"/>
            <a:ext cx="41497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eographical 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osition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1446534" y="167837"/>
            <a:ext cx="593145" cy="497145"/>
            <a:chOff x="11243399" y="282630"/>
            <a:chExt cx="593145" cy="497145"/>
          </a:xfrm>
        </p:grpSpPr>
        <p:sp>
          <p:nvSpPr>
            <p:cNvPr id="36" name="矩形 35"/>
            <p:cNvSpPr/>
            <p:nvPr/>
          </p:nvSpPr>
          <p:spPr>
            <a:xfrm>
              <a:off x="11307710" y="282630"/>
              <a:ext cx="512523" cy="49714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2989"/>
            <a:stretch>
              <a:fillRect/>
            </a:stretch>
          </p:blipFill>
          <p:spPr>
            <a:xfrm>
              <a:off x="11243399" y="341577"/>
              <a:ext cx="593145" cy="338154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631" y="3840432"/>
            <a:ext cx="261922" cy="2993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980" y="4832370"/>
            <a:ext cx="289565" cy="28795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201" y="3840432"/>
            <a:ext cx="261922" cy="29934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7379" y="4510401"/>
            <a:ext cx="289565" cy="28795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1882" y="3836608"/>
            <a:ext cx="261922" cy="2993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210" y="4521813"/>
            <a:ext cx="289565" cy="28795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703" y="3836608"/>
            <a:ext cx="261922" cy="29934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6096" y="4508473"/>
            <a:ext cx="289565" cy="2879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86005" y="3752590"/>
            <a:ext cx="179591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成都市高新区天府大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道中段666号希顿国际广场B座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3405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8795" y="4858543"/>
            <a:ext cx="2215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028--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85513178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91883" y="3755425"/>
            <a:ext cx="23322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上海杨浦区大连路</a:t>
            </a:r>
            <a:r>
              <a:rPr lang="en-US" altLang="zh-CN" dirty="0" smtClean="0"/>
              <a:t>990</a:t>
            </a:r>
          </a:p>
          <a:p>
            <a:r>
              <a:rPr lang="zh-CN" altLang="en-US" dirty="0" smtClean="0"/>
              <a:t>号</a:t>
            </a:r>
            <a:r>
              <a:rPr lang="en-US" altLang="zh-CN" dirty="0"/>
              <a:t>1009</a:t>
            </a:r>
            <a:r>
              <a:rPr lang="zh-CN" altLang="en-US" dirty="0"/>
              <a:t>室</a:t>
            </a:r>
          </a:p>
          <a:p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837032" y="4529505"/>
            <a:ext cx="2215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021--61316370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13301" y="3740139"/>
            <a:ext cx="2029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厦门市思明区软件园二期观海路</a:t>
            </a:r>
            <a:r>
              <a:rPr lang="en-US" altLang="zh-CN" dirty="0"/>
              <a:t>31</a:t>
            </a:r>
            <a:r>
              <a:rPr lang="zh-CN" altLang="en-US" dirty="0"/>
              <a:t>号</a:t>
            </a:r>
            <a:r>
              <a:rPr lang="en-US" altLang="zh-CN" dirty="0"/>
              <a:t>5</a:t>
            </a:r>
            <a:r>
              <a:rPr lang="zh-CN" altLang="en-US" dirty="0"/>
              <a:t>楼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398812" y="3715786"/>
            <a:ext cx="1971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南京市雨花台区西春路</a:t>
            </a:r>
            <a:r>
              <a:rPr lang="en-US" altLang="zh-CN" dirty="0"/>
              <a:t>1</a:t>
            </a:r>
            <a:r>
              <a:rPr lang="zh-CN" altLang="en-US" dirty="0"/>
              <a:t>号南楼</a:t>
            </a:r>
            <a:r>
              <a:rPr lang="en-US" altLang="zh-CN" dirty="0"/>
              <a:t>7</a:t>
            </a:r>
            <a:r>
              <a:rPr lang="zh-CN" altLang="en-US" dirty="0"/>
              <a:t>层</a:t>
            </a:r>
            <a:r>
              <a:rPr lang="en-US" altLang="zh-CN" dirty="0"/>
              <a:t>709</a:t>
            </a:r>
            <a:r>
              <a:rPr lang="zh-CN" altLang="en-US" dirty="0"/>
              <a:t>室</a:t>
            </a:r>
            <a:endParaRPr lang="en-US" altLang="zh-CN" dirty="0"/>
          </a:p>
        </p:txBody>
      </p:sp>
      <p:sp>
        <p:nvSpPr>
          <p:cNvPr id="43" name="文本框 42"/>
          <p:cNvSpPr txBox="1"/>
          <p:nvPr/>
        </p:nvSpPr>
        <p:spPr>
          <a:xfrm>
            <a:off x="9412867" y="4501531"/>
            <a:ext cx="2215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18080915169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631" y="5280519"/>
            <a:ext cx="301738" cy="25656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992950" y="5268129"/>
            <a:ext cx="178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luotuoma@luotuo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ma.com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201" y="4979663"/>
            <a:ext cx="301738" cy="256567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6597938" y="453264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18965129291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8089" y="4954458"/>
            <a:ext cx="301738" cy="256567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07093" y="4954457"/>
            <a:ext cx="301738" cy="2565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41494" y="3279167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南京骆驼码大数据科技</a:t>
            </a:r>
            <a:endParaRPr lang="en-US" altLang="zh-CN" sz="1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837032" y="4974838"/>
            <a:ext cx="178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luotuoma@luotuo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ma.com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681885" y="4931709"/>
            <a:ext cx="178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luotuoma@luotuo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ma.com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490049" y="4966201"/>
            <a:ext cx="178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luotuoma@luotuo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ma.com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2"/>
          <p:cNvSpPr>
            <a:spLocks noChangeArrowheads="1"/>
          </p:cNvSpPr>
          <p:nvPr/>
        </p:nvSpPr>
        <p:spPr bwMode="auto">
          <a:xfrm>
            <a:off x="4868659" y="2243406"/>
            <a:ext cx="2447925" cy="2447925"/>
          </a:xfrm>
          <a:prstGeom prst="ellipse">
            <a:avLst/>
          </a:prstGeom>
          <a:noFill/>
          <a:ln w="9525" cmpd="sng">
            <a:solidFill>
              <a:srgbClr val="ABCEEA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4192384" y="1524268"/>
            <a:ext cx="3854450" cy="3852863"/>
          </a:xfrm>
          <a:prstGeom prst="ellipse">
            <a:avLst/>
          </a:prstGeom>
          <a:noFill/>
          <a:ln w="19050" cmpd="sng">
            <a:solidFill>
              <a:schemeClr val="accent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7491209" y="2252931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7580109" y="2341831"/>
            <a:ext cx="485775" cy="4841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3" name="Oval 6"/>
          <p:cNvSpPr>
            <a:spLocks noChangeArrowheads="1"/>
          </p:cNvSpPr>
          <p:nvPr/>
        </p:nvSpPr>
        <p:spPr bwMode="auto">
          <a:xfrm>
            <a:off x="7078459" y="4530993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7170534" y="4621481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4113009" y="4060618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4201909" y="4151105"/>
            <a:ext cx="485775" cy="4841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4859134" y="1402670"/>
            <a:ext cx="669925" cy="669925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1"/>
          <p:cNvSpPr>
            <a:spLocks noChangeArrowheads="1"/>
          </p:cNvSpPr>
          <p:nvPr/>
        </p:nvSpPr>
        <p:spPr bwMode="auto">
          <a:xfrm>
            <a:off x="4951209" y="1491570"/>
            <a:ext cx="482600" cy="4841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7748384" y="4858018"/>
            <a:ext cx="368300" cy="0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8138909" y="2602181"/>
            <a:ext cx="368300" cy="0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 flipV="1">
            <a:off x="3589134" y="4393199"/>
            <a:ext cx="533400" cy="4763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537137" y="1483632"/>
            <a:ext cx="1547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一体化方案</a:t>
            </a:r>
            <a:endParaRPr lang="zh-CN" sz="2000" b="1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4266256" y="1669369"/>
            <a:ext cx="539750" cy="1588"/>
          </a:xfrm>
          <a:prstGeom prst="line">
            <a:avLst/>
          </a:prstGeom>
          <a:noFill/>
          <a:ln w="9525" cmpd="sng">
            <a:solidFill>
              <a:srgbClr val="ABCEE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558009" y="2408506"/>
            <a:ext cx="1317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dist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2000" b="1">
                <a:solidFill>
                  <a:srgbClr val="80808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latin typeface="微软雅黑" panose="020B0503020204020204" pitchFamily="34" charset="-122"/>
              </a:rPr>
              <a:t>公司简介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8278609" y="4672281"/>
            <a:ext cx="1619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65B4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行业案例</a:t>
            </a:r>
            <a:endParaRPr lang="zh-CN" sz="2000" b="1" dirty="0">
              <a:solidFill>
                <a:srgbClr val="65B4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2167311" y="4184918"/>
            <a:ext cx="1431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企业优势</a:t>
            </a:r>
            <a:endParaRPr lang="zh-CN" sz="2000" b="1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24" descr="5677983cb3552_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09" y="1900506"/>
            <a:ext cx="323850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08091" y="660742"/>
            <a:ext cx="6702380" cy="113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案例一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康师傅方便面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“开箱有奖”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80" y="2371112"/>
            <a:ext cx="5789583" cy="327431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6" name="矩形 5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7" name="图片 6" descr="3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34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43463" y="653448"/>
            <a:ext cx="681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康师傅某区域促销活动数据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96948" y="0"/>
            <a:ext cx="534716" cy="534716"/>
            <a:chOff x="11099341" y="393683"/>
            <a:chExt cx="773866" cy="773866"/>
          </a:xfrm>
        </p:grpSpPr>
        <p:sp>
          <p:nvSpPr>
            <p:cNvPr id="38" name="矩形 37"/>
            <p:cNvSpPr/>
            <p:nvPr/>
          </p:nvSpPr>
          <p:spPr>
            <a:xfrm>
              <a:off x="11099341" y="393683"/>
              <a:ext cx="773866" cy="77386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39" name="图片 38" descr="3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 b="19909"/>
            <a:stretch>
              <a:fillRect/>
            </a:stretch>
          </p:blipFill>
          <p:spPr>
            <a:xfrm>
              <a:off x="11269974" y="549783"/>
              <a:ext cx="432600" cy="461665"/>
            </a:xfrm>
            <a:prstGeom prst="rect">
              <a:avLst/>
            </a:prstGeom>
          </p:spPr>
        </p:pic>
      </p:grp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F2F2F2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zh-CN" sz="1300" b="1" i="1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2" y="1323975"/>
            <a:ext cx="76200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2864</Words>
  <Application>Microsoft Office PowerPoint</Application>
  <PresentationFormat>宽屏</PresentationFormat>
  <Paragraphs>386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Rain</dc:creator>
  <cp:lastModifiedBy>Administrator</cp:lastModifiedBy>
  <cp:revision>280</cp:revision>
  <dcterms:created xsi:type="dcterms:W3CDTF">2016-12-07T07:25:00Z</dcterms:created>
  <dcterms:modified xsi:type="dcterms:W3CDTF">2017-03-02T08:48:37Z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